
<file path=[Content_Types].xml><?xml version="1.0" encoding="utf-8"?>
<Types xmlns="http://schemas.openxmlformats.org/package/2006/content-types">
  <Default ContentType="application/x-fontdata" Extension="fntdata"/>
  <Default ContentType="image/jpeg" Extension="jpeg"/>
  <Default ContentType="audio/m4a" Extension="m4a"/>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Gatwick Ultra-Bold" charset="1" panose="00000900000000000000"/>
      <p:regular r:id="rId25"/>
    </p:embeddedFont>
    <p:embeddedFont>
      <p:font typeface="Codec Pro Ultra-Bold" charset="1" panose="00000700000000000000"/>
      <p:regular r:id="rId26"/>
    </p:embeddedFont>
    <p:embeddedFont>
      <p:font typeface="Codec Pro" charset="1" panose="00000500000000000000"/>
      <p:regular r:id="rId27"/>
    </p:embeddedFont>
    <p:embeddedFont>
      <p:font typeface="Codec Pro Bold" charset="1" panose="000006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svg" Type="http://schemas.openxmlformats.org/officeDocument/2006/relationships/image"/><Relationship Id="rId4" Target="../media/aAG2y0vfRLk.m4a" Type="http://schemas.microsoft.com/office/2007/relationships/media"/><Relationship Id="rId5" Target="../media/aAG2y0vfRLk.m4a" Type="http://schemas.openxmlformats.org/officeDocument/2006/relationships/audio"/></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3366"/>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005B96"/>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FFFFFF"/>
            </a:solidFill>
          </p:spPr>
        </p:sp>
      </p:grpSp>
      <p:grpSp>
        <p:nvGrpSpPr>
          <p:cNvPr name="Group 5" id="5"/>
          <p:cNvGrpSpPr/>
          <p:nvPr/>
        </p:nvGrpSpPr>
        <p:grpSpPr>
          <a:xfrm rot="0">
            <a:off x="10095507" y="1171470"/>
            <a:ext cx="6898579" cy="7848810"/>
            <a:chOff x="0" y="0"/>
            <a:chExt cx="1078972" cy="1227593"/>
          </a:xfrm>
        </p:grpSpPr>
        <p:sp>
          <p:nvSpPr>
            <p:cNvPr name="Freeform 6" id="6"/>
            <p:cNvSpPr/>
            <p:nvPr/>
          </p:nvSpPr>
          <p:spPr>
            <a:xfrm flipH="false" flipV="false" rot="0">
              <a:off x="0" y="0"/>
              <a:ext cx="1078972" cy="1227593"/>
            </a:xfrm>
            <a:custGeom>
              <a:avLst/>
              <a:gdLst/>
              <a:ahLst/>
              <a:cxnLst/>
              <a:rect r="r" b="b" t="t" l="l"/>
              <a:pathLst>
                <a:path h="1227593" w="1078972">
                  <a:moveTo>
                    <a:pt x="56112" y="0"/>
                  </a:moveTo>
                  <a:lnTo>
                    <a:pt x="1022860" y="0"/>
                  </a:lnTo>
                  <a:cubicBezTo>
                    <a:pt x="1053850" y="0"/>
                    <a:pt x="1078972" y="25122"/>
                    <a:pt x="1078972" y="56112"/>
                  </a:cubicBezTo>
                  <a:lnTo>
                    <a:pt x="1078972" y="1171481"/>
                  </a:lnTo>
                  <a:cubicBezTo>
                    <a:pt x="1078972" y="1202471"/>
                    <a:pt x="1053850" y="1227593"/>
                    <a:pt x="1022860" y="1227593"/>
                  </a:cubicBezTo>
                  <a:lnTo>
                    <a:pt x="56112" y="1227593"/>
                  </a:lnTo>
                  <a:cubicBezTo>
                    <a:pt x="25122" y="1227593"/>
                    <a:pt x="0" y="1202471"/>
                    <a:pt x="0" y="1171481"/>
                  </a:cubicBezTo>
                  <a:lnTo>
                    <a:pt x="0" y="56112"/>
                  </a:lnTo>
                  <a:cubicBezTo>
                    <a:pt x="0" y="25122"/>
                    <a:pt x="25122" y="0"/>
                    <a:pt x="56112" y="0"/>
                  </a:cubicBezTo>
                  <a:close/>
                </a:path>
              </a:pathLst>
            </a:custGeom>
            <a:blipFill>
              <a:blip r:embed="rId2"/>
              <a:stretch>
                <a:fillRect l="0" t="-296" r="0" b="-296"/>
              </a:stretch>
            </a:blipFill>
            <a:ln w="38100" cap="rnd">
              <a:solidFill>
                <a:srgbClr val="000000"/>
              </a:solidFill>
              <a:prstDash val="solid"/>
              <a:round/>
            </a:ln>
          </p:spPr>
        </p:sp>
      </p:grpSp>
      <p:sp>
        <p:nvSpPr>
          <p:cNvPr name="TextBox 7" id="7"/>
          <p:cNvSpPr txBox="true"/>
          <p:nvPr/>
        </p:nvSpPr>
        <p:spPr>
          <a:xfrm rot="0">
            <a:off x="666750" y="2914650"/>
            <a:ext cx="9428757" cy="4276725"/>
          </a:xfrm>
          <a:prstGeom prst="rect">
            <a:avLst/>
          </a:prstGeom>
        </p:spPr>
        <p:txBody>
          <a:bodyPr anchor="t" rtlCol="false" tIns="0" lIns="0" bIns="0" rIns="0">
            <a:spAutoFit/>
          </a:bodyPr>
          <a:lstStyle/>
          <a:p>
            <a:pPr algn="ctr" marL="0" indent="0" lvl="0">
              <a:lnSpc>
                <a:spcPts val="8324"/>
              </a:lnSpc>
            </a:pPr>
            <a:r>
              <a:rPr lang="en-US" b="true" sz="6937" spc="-173">
                <a:solidFill>
                  <a:srgbClr val="FFFFFF"/>
                </a:solidFill>
                <a:latin typeface="Gatwick Ultra-Bold"/>
                <a:ea typeface="Gatwick Ultra-Bold"/>
                <a:cs typeface="Gatwick Ultra-Bold"/>
                <a:sym typeface="Gatwick Ultra-Bold"/>
              </a:rPr>
              <a:t>MedCare</a:t>
            </a:r>
          </a:p>
          <a:p>
            <a:pPr algn="ctr" marL="0" indent="0" lvl="0">
              <a:lnSpc>
                <a:spcPts val="8324"/>
              </a:lnSpc>
            </a:pPr>
            <a:r>
              <a:rPr lang="en-US" b="true" sz="6937" spc="-173">
                <a:solidFill>
                  <a:srgbClr val="FFFFFF"/>
                </a:solidFill>
                <a:latin typeface="Gatwick Ultra-Bold"/>
                <a:ea typeface="Gatwick Ultra-Bold"/>
                <a:cs typeface="Gatwick Ultra-Bold"/>
                <a:sym typeface="Gatwick Ultra-Bold"/>
              </a:rPr>
              <a:t> Ứng dụng Chăm sóc Sức khỏe Toàn diện</a:t>
            </a:r>
          </a:p>
        </p:txBody>
      </p:sp>
      <p:sp>
        <p:nvSpPr>
          <p:cNvPr name="TextBox 8" id="8"/>
          <p:cNvSpPr txBox="true"/>
          <p:nvPr/>
        </p:nvSpPr>
        <p:spPr>
          <a:xfrm rot="0">
            <a:off x="1800225" y="1447800"/>
            <a:ext cx="7496175" cy="1009015"/>
          </a:xfrm>
          <a:prstGeom prst="rect">
            <a:avLst/>
          </a:prstGeom>
        </p:spPr>
        <p:txBody>
          <a:bodyPr anchor="t" rtlCol="false" tIns="0" lIns="0" bIns="0" rIns="0">
            <a:spAutoFit/>
          </a:bodyPr>
          <a:lstStyle/>
          <a:p>
            <a:pPr algn="ctr">
              <a:lnSpc>
                <a:spcPts val="3874"/>
              </a:lnSpc>
            </a:pPr>
            <a:r>
              <a:rPr lang="en-US" b="true" sz="3099">
                <a:solidFill>
                  <a:srgbClr val="FFFFFF"/>
                </a:solidFill>
                <a:latin typeface="Codec Pro Ultra-Bold"/>
                <a:ea typeface="Codec Pro Ultra-Bold"/>
                <a:cs typeface="Codec Pro Ultra-Bold"/>
                <a:sym typeface="Codec Pro Ultra-Bold"/>
              </a:rPr>
              <a:t>BÁO CÁO ĐỒ ÁN MÔN HỌC</a:t>
            </a:r>
          </a:p>
          <a:p>
            <a:pPr algn="ctr" marL="0" indent="0" lvl="0">
              <a:lnSpc>
                <a:spcPts val="3874"/>
              </a:lnSpc>
              <a:spcBef>
                <a:spcPct val="0"/>
              </a:spcBef>
            </a:pPr>
            <a:r>
              <a:rPr lang="en-US" b="true" sz="3099">
                <a:solidFill>
                  <a:srgbClr val="FFFFFF"/>
                </a:solidFill>
                <a:latin typeface="Codec Pro Ultra-Bold"/>
                <a:ea typeface="Codec Pro Ultra-Bold"/>
                <a:cs typeface="Codec Pro Ultra-Bold"/>
                <a:sym typeface="Codec Pro Ultra-Bold"/>
              </a:rPr>
              <a:t>LẬP TRÌNH TRÊN THIẾT BỊ DI ĐỘNG</a:t>
            </a:r>
          </a:p>
        </p:txBody>
      </p:sp>
      <p:sp>
        <p:nvSpPr>
          <p:cNvPr name="TextBox 9" id="9"/>
          <p:cNvSpPr txBox="true"/>
          <p:nvPr/>
        </p:nvSpPr>
        <p:spPr>
          <a:xfrm rot="0">
            <a:off x="1800225" y="7743825"/>
            <a:ext cx="7496175" cy="981075"/>
          </a:xfrm>
          <a:prstGeom prst="rect">
            <a:avLst/>
          </a:prstGeom>
        </p:spPr>
        <p:txBody>
          <a:bodyPr anchor="t" rtlCol="false" tIns="0" lIns="0" bIns="0" rIns="0">
            <a:spAutoFit/>
          </a:bodyPr>
          <a:lstStyle/>
          <a:p>
            <a:pPr algn="ctr" marL="0" indent="0" lvl="0">
              <a:lnSpc>
                <a:spcPts val="3749"/>
              </a:lnSpc>
              <a:spcBef>
                <a:spcPct val="0"/>
              </a:spcBef>
            </a:pPr>
            <a:r>
              <a:rPr lang="en-US" b="true" sz="2999">
                <a:solidFill>
                  <a:srgbClr val="F0F4F8"/>
                </a:solidFill>
                <a:latin typeface="Codec Pro Ultra-Bold"/>
                <a:ea typeface="Codec Pro Ultra-Bold"/>
                <a:cs typeface="Codec Pro Ultra-Bold"/>
                <a:sym typeface="Codec Pro Ultra-Bold"/>
              </a:rPr>
              <a:t>Nhóm : 13</a:t>
            </a:r>
          </a:p>
          <a:p>
            <a:pPr algn="ctr" marL="0" indent="0" lvl="0">
              <a:lnSpc>
                <a:spcPts val="3749"/>
              </a:lnSpc>
              <a:spcBef>
                <a:spcPct val="0"/>
              </a:spcBef>
            </a:pPr>
            <a:r>
              <a:rPr lang="en-US" b="true" sz="2999">
                <a:solidFill>
                  <a:srgbClr val="F0F4F8"/>
                </a:solidFill>
                <a:latin typeface="Codec Pro Ultra-Bold"/>
                <a:ea typeface="Codec Pro Ultra-Bold"/>
                <a:cs typeface="Codec Pro Ultra-Bold"/>
                <a:sym typeface="Codec Pro Ultra-Bold"/>
              </a:rPr>
              <a:t>GVHD: Ths.Nguyễn Hữu Trung</a:t>
            </a:r>
          </a:p>
        </p:txBody>
      </p:sp>
      <p:pic>
        <p:nvPicPr>
          <p:cNvPr name="Picture 10" id="10">
            <a:hlinkClick action="ppaction://media"/>
          </p:cNvPr>
          <p:cNvPicPr>
            <a:picLocks noChangeAspect="true"/>
          </p:cNvPicPr>
          <p:nvPr>
            <a:audioFile r:link="rId5"/>
            <p:extLst>
              <p:ext uri="{DAA4B4D4-6D71-4841-9C94-3DE7FCFB9230}">
                <p14:media xmlns:p14="http://schemas.microsoft.com/office/powerpoint/2010/main" r:embed="rId4"/>
              </p:ext>
            </p:extLst>
          </p:nvPr>
        </p:nvPicPr>
        <p:blipFill>
          <a:blip r:embed="rId3"/>
          <a:stretch>
            <a:fillRect/>
          </a:stretch>
        </p:blipFill>
        <p:spPr>
          <a:xfrm>
            <a:off x="8629650" y="4629150"/>
            <a:ext cx="1028700" cy="1028700"/>
          </a:xfrm>
          <a:prstGeom prst="rect">
            <a:avLst/>
          </a:prstGeom>
        </p:spPr>
      </p:pic>
    </p:spTree>
  </p:cSld>
  <p:clrMapOvr>
    <a:masterClrMapping/>
  </p:clrMapOvr>
  <p:timing>
    <p:tnLst>
      <p:par>
        <p:cTn dur="indefinite" restart="never" nodeType="tmRoot">
          <p:childTnLst>
            <p:cmd cmd="playFrom(0.0)">
              <p:cBhvr>
                <p:cTn/>
                <p:tgtEl>
                  <p:spTgt spid="10"/>
                </p:tgtEl>
              </p:cBhvr>
            </p:cmd>
            <p:audio>
              <p:cMediaNode vol="100000" showWhenStopped="false">
                <p:cTn/>
                <p:tgtEl>
                  <p:spTgt spid="10"/>
                </p:tgtEl>
              </p:cMediaNode>
            </p:audi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5B96"/>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003366"/>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FFFFFF"/>
            </a:solidFill>
          </p:spPr>
        </p:sp>
      </p:grpSp>
      <p:sp>
        <p:nvSpPr>
          <p:cNvPr name="Freeform 5" id="5"/>
          <p:cNvSpPr/>
          <p:nvPr/>
        </p:nvSpPr>
        <p:spPr>
          <a:xfrm flipH="false" flipV="false" rot="0">
            <a:off x="1349590" y="1028700"/>
            <a:ext cx="5915025" cy="8229600"/>
          </a:xfrm>
          <a:custGeom>
            <a:avLst/>
            <a:gdLst/>
            <a:ahLst/>
            <a:cxnLst/>
            <a:rect r="r" b="b" t="t" l="l"/>
            <a:pathLst>
              <a:path h="8229600" w="5915025">
                <a:moveTo>
                  <a:pt x="0" y="0"/>
                </a:moveTo>
                <a:lnTo>
                  <a:pt x="5915025" y="0"/>
                </a:lnTo>
                <a:lnTo>
                  <a:pt x="5915025"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9955121" y="1028700"/>
            <a:ext cx="7190613" cy="8229600"/>
          </a:xfrm>
          <a:custGeom>
            <a:avLst/>
            <a:gdLst/>
            <a:ahLst/>
            <a:cxnLst/>
            <a:rect r="r" b="b" t="t" l="l"/>
            <a:pathLst>
              <a:path h="8229600" w="7190613">
                <a:moveTo>
                  <a:pt x="0" y="0"/>
                </a:moveTo>
                <a:lnTo>
                  <a:pt x="7190613" y="0"/>
                </a:lnTo>
                <a:lnTo>
                  <a:pt x="7190613"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7878902" y="2743701"/>
            <a:ext cx="1461932" cy="4098280"/>
          </a:xfrm>
          <a:custGeom>
            <a:avLst/>
            <a:gdLst/>
            <a:ahLst/>
            <a:cxnLst/>
            <a:rect r="r" b="b" t="t" l="l"/>
            <a:pathLst>
              <a:path h="4098280" w="1461932">
                <a:moveTo>
                  <a:pt x="0" y="0"/>
                </a:moveTo>
                <a:lnTo>
                  <a:pt x="1461932" y="0"/>
                </a:lnTo>
                <a:lnTo>
                  <a:pt x="1461932" y="4098280"/>
                </a:lnTo>
                <a:lnTo>
                  <a:pt x="0" y="4098280"/>
                </a:lnTo>
                <a:lnTo>
                  <a:pt x="0" y="0"/>
                </a:lnTo>
                <a:close/>
              </a:path>
            </a:pathLst>
          </a:custGeom>
          <a:blipFill>
            <a:blip r:embed="rId4"/>
            <a:stretch>
              <a:fillRect l="0" t="-41337" r="0" b="-63968"/>
            </a:stretch>
          </a:blipFill>
        </p:spPr>
      </p:sp>
      <p:sp>
        <p:nvSpPr>
          <p:cNvPr name="TextBox 8" id="8"/>
          <p:cNvSpPr txBox="true"/>
          <p:nvPr/>
        </p:nvSpPr>
        <p:spPr>
          <a:xfrm rot="0">
            <a:off x="8104149" y="3002141"/>
            <a:ext cx="1241175" cy="3505200"/>
          </a:xfrm>
          <a:prstGeom prst="rect">
            <a:avLst/>
          </a:prstGeom>
        </p:spPr>
        <p:txBody>
          <a:bodyPr anchor="t" rtlCol="false" tIns="0" lIns="0" bIns="0" rIns="0">
            <a:spAutoFit/>
          </a:bodyPr>
          <a:lstStyle/>
          <a:p>
            <a:pPr algn="l">
              <a:lnSpc>
                <a:spcPts val="3899"/>
              </a:lnSpc>
            </a:pPr>
            <a:r>
              <a:rPr lang="en-US" sz="2999" b="true">
                <a:solidFill>
                  <a:srgbClr val="007ACC"/>
                </a:solidFill>
                <a:latin typeface="Codec Pro Bold"/>
                <a:ea typeface="Codec Pro Bold"/>
                <a:cs typeface="Codec Pro Bold"/>
                <a:sym typeface="Codec Pro Bold"/>
              </a:rPr>
              <a:t>Mô</a:t>
            </a:r>
          </a:p>
          <a:p>
            <a:pPr algn="l">
              <a:lnSpc>
                <a:spcPts val="3899"/>
              </a:lnSpc>
            </a:pPr>
            <a:r>
              <a:rPr lang="en-US" sz="2999" b="true">
                <a:solidFill>
                  <a:srgbClr val="007ACC"/>
                </a:solidFill>
                <a:latin typeface="Codec Pro Bold"/>
                <a:ea typeface="Codec Pro Bold"/>
                <a:cs typeface="Codec Pro Bold"/>
                <a:sym typeface="Codec Pro Bold"/>
              </a:rPr>
              <a:t> hình Tuần</a:t>
            </a:r>
          </a:p>
          <a:p>
            <a:pPr algn="l">
              <a:lnSpc>
                <a:spcPts val="3899"/>
              </a:lnSpc>
            </a:pPr>
            <a:r>
              <a:rPr lang="en-US" sz="2999" b="true">
                <a:solidFill>
                  <a:srgbClr val="007ACC"/>
                </a:solidFill>
                <a:latin typeface="Codec Pro Bold"/>
                <a:ea typeface="Codec Pro Bold"/>
                <a:cs typeface="Codec Pro Bold"/>
                <a:sym typeface="Codec Pro Bold"/>
              </a:rPr>
              <a:t> tự</a:t>
            </a:r>
          </a:p>
          <a:p>
            <a:pPr algn="l">
              <a:lnSpc>
                <a:spcPts val="3899"/>
              </a:lnSpc>
            </a:pPr>
            <a:r>
              <a:rPr lang="en-US" sz="2999" b="true">
                <a:solidFill>
                  <a:srgbClr val="007ACC"/>
                </a:solidFill>
                <a:latin typeface="Codec Pro Bold"/>
                <a:ea typeface="Codec Pro Bold"/>
                <a:cs typeface="Codec Pro Bold"/>
                <a:sym typeface="Codec Pro Bold"/>
              </a:rPr>
              <a:t> Hệ thống</a:t>
            </a:r>
          </a:p>
          <a:p>
            <a:pPr algn="l" marL="0" indent="0" lvl="0">
              <a:lnSpc>
                <a:spcPts val="389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5B96"/>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003366"/>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FFFFFF"/>
            </a:solidFill>
          </p:spPr>
        </p:sp>
      </p:grpSp>
      <p:sp>
        <p:nvSpPr>
          <p:cNvPr name="Freeform 5" id="5"/>
          <p:cNvSpPr/>
          <p:nvPr/>
        </p:nvSpPr>
        <p:spPr>
          <a:xfrm flipH="false" flipV="false" rot="0">
            <a:off x="8155469" y="2743701"/>
            <a:ext cx="1461932" cy="4098280"/>
          </a:xfrm>
          <a:custGeom>
            <a:avLst/>
            <a:gdLst/>
            <a:ahLst/>
            <a:cxnLst/>
            <a:rect r="r" b="b" t="t" l="l"/>
            <a:pathLst>
              <a:path h="4098280" w="1461932">
                <a:moveTo>
                  <a:pt x="0" y="0"/>
                </a:moveTo>
                <a:lnTo>
                  <a:pt x="1461932" y="0"/>
                </a:lnTo>
                <a:lnTo>
                  <a:pt x="1461932" y="4098280"/>
                </a:lnTo>
                <a:lnTo>
                  <a:pt x="0" y="4098280"/>
                </a:lnTo>
                <a:lnTo>
                  <a:pt x="0" y="0"/>
                </a:lnTo>
                <a:close/>
              </a:path>
            </a:pathLst>
          </a:custGeom>
          <a:blipFill>
            <a:blip r:embed="rId2"/>
            <a:stretch>
              <a:fillRect l="0" t="-41337" r="0" b="-63968"/>
            </a:stretch>
          </a:blipFill>
        </p:spPr>
      </p:sp>
      <p:sp>
        <p:nvSpPr>
          <p:cNvPr name="Freeform 6" id="6"/>
          <p:cNvSpPr/>
          <p:nvPr/>
        </p:nvSpPr>
        <p:spPr>
          <a:xfrm flipH="false" flipV="false" rot="0">
            <a:off x="1028700" y="1028700"/>
            <a:ext cx="6720840" cy="8229600"/>
          </a:xfrm>
          <a:custGeom>
            <a:avLst/>
            <a:gdLst/>
            <a:ahLst/>
            <a:cxnLst/>
            <a:rect r="r" b="b" t="t" l="l"/>
            <a:pathLst>
              <a:path h="8229600" w="6720840">
                <a:moveTo>
                  <a:pt x="0" y="0"/>
                </a:moveTo>
                <a:lnTo>
                  <a:pt x="6720840" y="0"/>
                </a:lnTo>
                <a:lnTo>
                  <a:pt x="6720840"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10023330" y="1028700"/>
            <a:ext cx="6943725" cy="8229600"/>
          </a:xfrm>
          <a:custGeom>
            <a:avLst/>
            <a:gdLst/>
            <a:ahLst/>
            <a:cxnLst/>
            <a:rect r="r" b="b" t="t" l="l"/>
            <a:pathLst>
              <a:path h="8229600" w="6943725">
                <a:moveTo>
                  <a:pt x="0" y="0"/>
                </a:moveTo>
                <a:lnTo>
                  <a:pt x="6943725" y="0"/>
                </a:lnTo>
                <a:lnTo>
                  <a:pt x="6943725" y="8229600"/>
                </a:lnTo>
                <a:lnTo>
                  <a:pt x="0" y="8229600"/>
                </a:lnTo>
                <a:lnTo>
                  <a:pt x="0" y="0"/>
                </a:lnTo>
                <a:close/>
              </a:path>
            </a:pathLst>
          </a:custGeom>
          <a:blipFill>
            <a:blip r:embed="rId4"/>
            <a:stretch>
              <a:fillRect l="0" t="0" r="0" b="0"/>
            </a:stretch>
          </a:blipFill>
        </p:spPr>
      </p:sp>
      <p:sp>
        <p:nvSpPr>
          <p:cNvPr name="TextBox 8" id="8"/>
          <p:cNvSpPr txBox="true"/>
          <p:nvPr/>
        </p:nvSpPr>
        <p:spPr>
          <a:xfrm rot="0">
            <a:off x="8265847" y="3002141"/>
            <a:ext cx="1241175" cy="3505200"/>
          </a:xfrm>
          <a:prstGeom prst="rect">
            <a:avLst/>
          </a:prstGeom>
        </p:spPr>
        <p:txBody>
          <a:bodyPr anchor="t" rtlCol="false" tIns="0" lIns="0" bIns="0" rIns="0">
            <a:spAutoFit/>
          </a:bodyPr>
          <a:lstStyle/>
          <a:p>
            <a:pPr algn="l">
              <a:lnSpc>
                <a:spcPts val="3899"/>
              </a:lnSpc>
            </a:pPr>
            <a:r>
              <a:rPr lang="en-US" sz="2999" b="true">
                <a:solidFill>
                  <a:srgbClr val="007ACC"/>
                </a:solidFill>
                <a:latin typeface="Codec Pro Bold"/>
                <a:ea typeface="Codec Pro Bold"/>
                <a:cs typeface="Codec Pro Bold"/>
                <a:sym typeface="Codec Pro Bold"/>
              </a:rPr>
              <a:t>Mô</a:t>
            </a:r>
          </a:p>
          <a:p>
            <a:pPr algn="l">
              <a:lnSpc>
                <a:spcPts val="3899"/>
              </a:lnSpc>
            </a:pPr>
            <a:r>
              <a:rPr lang="en-US" sz="2999" b="true">
                <a:solidFill>
                  <a:srgbClr val="007ACC"/>
                </a:solidFill>
                <a:latin typeface="Codec Pro Bold"/>
                <a:ea typeface="Codec Pro Bold"/>
                <a:cs typeface="Codec Pro Bold"/>
                <a:sym typeface="Codec Pro Bold"/>
              </a:rPr>
              <a:t> hình Tuần</a:t>
            </a:r>
          </a:p>
          <a:p>
            <a:pPr algn="l">
              <a:lnSpc>
                <a:spcPts val="3899"/>
              </a:lnSpc>
            </a:pPr>
            <a:r>
              <a:rPr lang="en-US" sz="2999" b="true">
                <a:solidFill>
                  <a:srgbClr val="007ACC"/>
                </a:solidFill>
                <a:latin typeface="Codec Pro Bold"/>
                <a:ea typeface="Codec Pro Bold"/>
                <a:cs typeface="Codec Pro Bold"/>
                <a:sym typeface="Codec Pro Bold"/>
              </a:rPr>
              <a:t> tự</a:t>
            </a:r>
          </a:p>
          <a:p>
            <a:pPr algn="l">
              <a:lnSpc>
                <a:spcPts val="3899"/>
              </a:lnSpc>
            </a:pPr>
            <a:r>
              <a:rPr lang="en-US" sz="2999" b="true">
                <a:solidFill>
                  <a:srgbClr val="007ACC"/>
                </a:solidFill>
                <a:latin typeface="Codec Pro Bold"/>
                <a:ea typeface="Codec Pro Bold"/>
                <a:cs typeface="Codec Pro Bold"/>
                <a:sym typeface="Codec Pro Bold"/>
              </a:rPr>
              <a:t> Hệ thống</a:t>
            </a:r>
          </a:p>
          <a:p>
            <a:pPr algn="l" marL="0" indent="0" lvl="0">
              <a:lnSpc>
                <a:spcPts val="389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7ACC"/>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003366"/>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FFFFFF"/>
            </a:solidFill>
          </p:spPr>
        </p:sp>
      </p:grpSp>
      <p:sp>
        <p:nvSpPr>
          <p:cNvPr name="TextBox 5" id="5"/>
          <p:cNvSpPr txBox="true"/>
          <p:nvPr/>
        </p:nvSpPr>
        <p:spPr>
          <a:xfrm rot="0">
            <a:off x="1800225" y="4267200"/>
            <a:ext cx="6057900" cy="1695450"/>
          </a:xfrm>
          <a:prstGeom prst="rect">
            <a:avLst/>
          </a:prstGeom>
        </p:spPr>
        <p:txBody>
          <a:bodyPr anchor="t" rtlCol="false" tIns="0" lIns="0" bIns="0" rIns="0">
            <a:spAutoFit/>
          </a:bodyPr>
          <a:lstStyle/>
          <a:p>
            <a:pPr algn="ctr" marL="0" indent="0" lvl="0">
              <a:lnSpc>
                <a:spcPts val="6480"/>
              </a:lnSpc>
            </a:pPr>
            <a:r>
              <a:rPr lang="en-US" b="true" sz="5400" spc="-135">
                <a:solidFill>
                  <a:srgbClr val="FFFFFF"/>
                </a:solidFill>
                <a:latin typeface="Gatwick Ultra-Bold"/>
                <a:ea typeface="Gatwick Ultra-Bold"/>
                <a:cs typeface="Gatwick Ultra-Bold"/>
                <a:sym typeface="Gatwick Ultra-Bold"/>
              </a:rPr>
              <a:t>Giao diện người dùng</a:t>
            </a:r>
          </a:p>
        </p:txBody>
      </p:sp>
      <p:grpSp>
        <p:nvGrpSpPr>
          <p:cNvPr name="Group 6" id="6"/>
          <p:cNvGrpSpPr/>
          <p:nvPr/>
        </p:nvGrpSpPr>
        <p:grpSpPr>
          <a:xfrm rot="0">
            <a:off x="8991600" y="1562100"/>
            <a:ext cx="7496175" cy="7162800"/>
            <a:chOff x="0" y="0"/>
            <a:chExt cx="1055195" cy="1008268"/>
          </a:xfrm>
        </p:grpSpPr>
        <p:sp>
          <p:nvSpPr>
            <p:cNvPr name="Freeform 7" id="7"/>
            <p:cNvSpPr/>
            <p:nvPr/>
          </p:nvSpPr>
          <p:spPr>
            <a:xfrm flipH="false" flipV="false" rot="0">
              <a:off x="0" y="0"/>
              <a:ext cx="1055195" cy="1008268"/>
            </a:xfrm>
            <a:custGeom>
              <a:avLst/>
              <a:gdLst/>
              <a:ahLst/>
              <a:cxnLst/>
              <a:rect r="r" b="b" t="t" l="l"/>
              <a:pathLst>
                <a:path h="1008268" w="1055195">
                  <a:moveTo>
                    <a:pt x="36147" y="0"/>
                  </a:moveTo>
                  <a:lnTo>
                    <a:pt x="1019048" y="0"/>
                  </a:lnTo>
                  <a:cubicBezTo>
                    <a:pt x="1028635" y="0"/>
                    <a:pt x="1037829" y="3808"/>
                    <a:pt x="1044608" y="10587"/>
                  </a:cubicBezTo>
                  <a:cubicBezTo>
                    <a:pt x="1051387" y="17366"/>
                    <a:pt x="1055195" y="26561"/>
                    <a:pt x="1055195" y="36147"/>
                  </a:cubicBezTo>
                  <a:lnTo>
                    <a:pt x="1055195" y="972121"/>
                  </a:lnTo>
                  <a:cubicBezTo>
                    <a:pt x="1055195" y="992084"/>
                    <a:pt x="1039012" y="1008268"/>
                    <a:pt x="1019048" y="1008268"/>
                  </a:cubicBezTo>
                  <a:lnTo>
                    <a:pt x="36147" y="1008268"/>
                  </a:lnTo>
                  <a:cubicBezTo>
                    <a:pt x="16184" y="1008268"/>
                    <a:pt x="0" y="992084"/>
                    <a:pt x="0" y="972121"/>
                  </a:cubicBezTo>
                  <a:lnTo>
                    <a:pt x="0" y="36147"/>
                  </a:lnTo>
                  <a:cubicBezTo>
                    <a:pt x="0" y="16184"/>
                    <a:pt x="16184" y="0"/>
                    <a:pt x="36147" y="0"/>
                  </a:cubicBezTo>
                  <a:close/>
                </a:path>
              </a:pathLst>
            </a:custGeom>
            <a:blipFill>
              <a:blip r:embed="rId2"/>
              <a:stretch>
                <a:fillRect l="-93" t="0" r="-93" b="0"/>
              </a:stretch>
            </a:blipFill>
            <a:ln w="38100" cap="rnd">
              <a:solidFill>
                <a:srgbClr val="000000"/>
              </a:solidFill>
              <a:prstDash val="solid"/>
              <a:round/>
            </a:ln>
          </p:spPr>
        </p:sp>
      </p:grpSp>
      <p:sp>
        <p:nvSpPr>
          <p:cNvPr name="Freeform 8" id="8"/>
          <p:cNvSpPr/>
          <p:nvPr/>
        </p:nvSpPr>
        <p:spPr>
          <a:xfrm flipH="false" flipV="false" rot="-758035">
            <a:off x="401464" y="182826"/>
            <a:ext cx="1883342" cy="1911141"/>
          </a:xfrm>
          <a:custGeom>
            <a:avLst/>
            <a:gdLst/>
            <a:ahLst/>
            <a:cxnLst/>
            <a:rect r="r" b="b" t="t" l="l"/>
            <a:pathLst>
              <a:path h="1911141" w="1883342">
                <a:moveTo>
                  <a:pt x="0" y="0"/>
                </a:moveTo>
                <a:lnTo>
                  <a:pt x="1883342" y="0"/>
                </a:lnTo>
                <a:lnTo>
                  <a:pt x="1883342" y="1911141"/>
                </a:lnTo>
                <a:lnTo>
                  <a:pt x="0" y="1911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5B96"/>
        </a:solidFill>
      </p:bgPr>
    </p:bg>
    <p:spTree>
      <p:nvGrpSpPr>
        <p:cNvPr id="1" name=""/>
        <p:cNvGrpSpPr/>
        <p:nvPr/>
      </p:nvGrpSpPr>
      <p:grpSpPr>
        <a:xfrm>
          <a:off x="0" y="0"/>
          <a:ext cx="0" cy="0"/>
          <a:chOff x="0" y="0"/>
          <a:chExt cx="0" cy="0"/>
        </a:xfrm>
      </p:grpSpPr>
      <p:grpSp>
        <p:nvGrpSpPr>
          <p:cNvPr name="Group 2" id="2"/>
          <p:cNvGrpSpPr/>
          <p:nvPr/>
        </p:nvGrpSpPr>
        <p:grpSpPr>
          <a:xfrm rot="0">
            <a:off x="102870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003366"/>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FFFFFF"/>
            </a:solidFill>
          </p:spPr>
        </p:sp>
      </p:grpSp>
      <p:grpSp>
        <p:nvGrpSpPr>
          <p:cNvPr name="Group 5" id="5"/>
          <p:cNvGrpSpPr/>
          <p:nvPr/>
        </p:nvGrpSpPr>
        <p:grpSpPr>
          <a:xfrm rot="0">
            <a:off x="5307082" y="1360041"/>
            <a:ext cx="11952218" cy="7566917"/>
            <a:chOff x="0" y="0"/>
            <a:chExt cx="3147909" cy="1992933"/>
          </a:xfrm>
        </p:grpSpPr>
        <p:sp>
          <p:nvSpPr>
            <p:cNvPr name="Freeform 6" id="6"/>
            <p:cNvSpPr/>
            <p:nvPr/>
          </p:nvSpPr>
          <p:spPr>
            <a:xfrm flipH="false" flipV="false" rot="0">
              <a:off x="0" y="0"/>
              <a:ext cx="3147909" cy="1992933"/>
            </a:xfrm>
            <a:custGeom>
              <a:avLst/>
              <a:gdLst/>
              <a:ahLst/>
              <a:cxnLst/>
              <a:rect r="r" b="b" t="t" l="l"/>
              <a:pathLst>
                <a:path h="1992933" w="3147909">
                  <a:moveTo>
                    <a:pt x="32387" y="0"/>
                  </a:moveTo>
                  <a:lnTo>
                    <a:pt x="3115522" y="0"/>
                  </a:lnTo>
                  <a:cubicBezTo>
                    <a:pt x="3124112" y="0"/>
                    <a:pt x="3132350" y="3412"/>
                    <a:pt x="3138423" y="9486"/>
                  </a:cubicBezTo>
                  <a:cubicBezTo>
                    <a:pt x="3144497" y="15560"/>
                    <a:pt x="3147909" y="23797"/>
                    <a:pt x="3147909" y="32387"/>
                  </a:cubicBezTo>
                  <a:lnTo>
                    <a:pt x="3147909" y="1960546"/>
                  </a:lnTo>
                  <a:cubicBezTo>
                    <a:pt x="3147909" y="1978433"/>
                    <a:pt x="3133409" y="1992933"/>
                    <a:pt x="3115522" y="1992933"/>
                  </a:cubicBezTo>
                  <a:lnTo>
                    <a:pt x="32387" y="1992933"/>
                  </a:lnTo>
                  <a:cubicBezTo>
                    <a:pt x="23797" y="1992933"/>
                    <a:pt x="15560" y="1989521"/>
                    <a:pt x="9486" y="1983447"/>
                  </a:cubicBezTo>
                  <a:cubicBezTo>
                    <a:pt x="3412" y="1977373"/>
                    <a:pt x="0" y="1969136"/>
                    <a:pt x="0" y="1960546"/>
                  </a:cubicBezTo>
                  <a:lnTo>
                    <a:pt x="0" y="32387"/>
                  </a:lnTo>
                  <a:cubicBezTo>
                    <a:pt x="0" y="14500"/>
                    <a:pt x="14500" y="0"/>
                    <a:pt x="32387" y="0"/>
                  </a:cubicBezTo>
                  <a:close/>
                </a:path>
              </a:pathLst>
            </a:custGeom>
            <a:solidFill>
              <a:srgbClr val="000000">
                <a:alpha val="0"/>
              </a:srgbClr>
            </a:solidFill>
            <a:ln w="38100" cap="rnd">
              <a:solidFill>
                <a:srgbClr val="000000"/>
              </a:solidFill>
              <a:prstDash val="solid"/>
              <a:round/>
            </a:ln>
          </p:spPr>
        </p:sp>
        <p:sp>
          <p:nvSpPr>
            <p:cNvPr name="TextBox 7" id="7"/>
            <p:cNvSpPr txBox="true"/>
            <p:nvPr/>
          </p:nvSpPr>
          <p:spPr>
            <a:xfrm>
              <a:off x="0" y="-66675"/>
              <a:ext cx="3147909" cy="2059608"/>
            </a:xfrm>
            <a:prstGeom prst="rect">
              <a:avLst/>
            </a:prstGeom>
          </p:spPr>
          <p:txBody>
            <a:bodyPr anchor="ctr" rtlCol="false" tIns="127000" lIns="127000" bIns="127000" rIns="127000"/>
            <a:lstStyle/>
            <a:p>
              <a:pPr algn="ctr" marL="0" indent="0" lvl="0">
                <a:lnSpc>
                  <a:spcPts val="3120"/>
                </a:lnSpc>
              </a:pPr>
            </a:p>
          </p:txBody>
        </p:sp>
      </p:grpSp>
      <p:sp>
        <p:nvSpPr>
          <p:cNvPr name="TextBox 8" id="8"/>
          <p:cNvSpPr txBox="true"/>
          <p:nvPr/>
        </p:nvSpPr>
        <p:spPr>
          <a:xfrm rot="0">
            <a:off x="5576494" y="1564682"/>
            <a:ext cx="5592470" cy="7071911"/>
          </a:xfrm>
          <a:prstGeom prst="rect">
            <a:avLst/>
          </a:prstGeom>
        </p:spPr>
        <p:txBody>
          <a:bodyPr anchor="t" rtlCol="false" tIns="0" lIns="0" bIns="0" rIns="0">
            <a:spAutoFit/>
          </a:bodyPr>
          <a:lstStyle/>
          <a:p>
            <a:pPr algn="ctr" marL="0" indent="0" lvl="0">
              <a:lnSpc>
                <a:spcPts val="3950"/>
              </a:lnSpc>
            </a:pPr>
            <a:r>
              <a:rPr lang="en-US" sz="3039">
                <a:solidFill>
                  <a:srgbClr val="F0F4F8"/>
                </a:solidFill>
                <a:latin typeface="Codec Pro"/>
                <a:ea typeface="Codec Pro"/>
                <a:cs typeface="Codec Pro"/>
                <a:sym typeface="Codec Pro"/>
              </a:rPr>
              <a:t>Ứng dụng MedCare cung cấp các màn hình chính giúp người dùng dễ dàng tương tác và quản lý nhu cầu mua sắm thuốc. </a:t>
            </a:r>
          </a:p>
          <a:p>
            <a:pPr algn="ctr" marL="0" indent="0" lvl="0">
              <a:lnSpc>
                <a:spcPts val="3950"/>
              </a:lnSpc>
            </a:pPr>
            <a:r>
              <a:rPr lang="en-US" sz="3039">
                <a:solidFill>
                  <a:srgbClr val="F0F4F8"/>
                </a:solidFill>
                <a:latin typeface="Codec Pro"/>
                <a:ea typeface="Codec Pro"/>
                <a:cs typeface="Codec Pro"/>
                <a:sym typeface="Codec Pro"/>
              </a:rPr>
              <a:t>Giao diện bao gồm: Trang chủ với thông tin sản phẩm nổi bật, chi tiết sản phẩm hiển thị thông tin cụ thể và hình ảnh, giỏ hàng để theo dõi các mặt hàng đã chọn, tải đơn thuốc nhanh chóng, chat trực tiếp với dược sĩ, và một cửa sổ thanh toán dễ sử dụng.</a:t>
            </a:r>
          </a:p>
        </p:txBody>
      </p:sp>
      <p:sp>
        <p:nvSpPr>
          <p:cNvPr name="Freeform 9" id="9"/>
          <p:cNvSpPr/>
          <p:nvPr/>
        </p:nvSpPr>
        <p:spPr>
          <a:xfrm flipH="false" flipV="false" rot="-758035">
            <a:off x="401464" y="182826"/>
            <a:ext cx="1883342" cy="1911141"/>
          </a:xfrm>
          <a:custGeom>
            <a:avLst/>
            <a:gdLst/>
            <a:ahLst/>
            <a:cxnLst/>
            <a:rect r="r" b="b" t="t" l="l"/>
            <a:pathLst>
              <a:path h="1911141" w="1883342">
                <a:moveTo>
                  <a:pt x="0" y="0"/>
                </a:moveTo>
                <a:lnTo>
                  <a:pt x="1883342" y="0"/>
                </a:lnTo>
                <a:lnTo>
                  <a:pt x="1883342" y="1911141"/>
                </a:lnTo>
                <a:lnTo>
                  <a:pt x="0" y="1911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639556" y="1505224"/>
            <a:ext cx="5170243" cy="7131369"/>
          </a:xfrm>
          <a:custGeom>
            <a:avLst/>
            <a:gdLst/>
            <a:ahLst/>
            <a:cxnLst/>
            <a:rect r="r" b="b" t="t" l="l"/>
            <a:pathLst>
              <a:path h="7131369" w="5170243">
                <a:moveTo>
                  <a:pt x="0" y="0"/>
                </a:moveTo>
                <a:lnTo>
                  <a:pt x="5170243" y="0"/>
                </a:lnTo>
                <a:lnTo>
                  <a:pt x="5170243" y="7131369"/>
                </a:lnTo>
                <a:lnTo>
                  <a:pt x="0" y="7131369"/>
                </a:lnTo>
                <a:lnTo>
                  <a:pt x="0" y="0"/>
                </a:lnTo>
                <a:close/>
              </a:path>
            </a:pathLst>
          </a:custGeom>
          <a:blipFill>
            <a:blip r:embed="rId4"/>
            <a:stretch>
              <a:fillRect l="0" t="0" r="0" b="0"/>
            </a:stretch>
          </a:blipFill>
        </p:spPr>
      </p:sp>
      <p:sp>
        <p:nvSpPr>
          <p:cNvPr name="TextBox 11" id="11"/>
          <p:cNvSpPr txBox="true"/>
          <p:nvPr/>
        </p:nvSpPr>
        <p:spPr>
          <a:xfrm rot="0">
            <a:off x="1297057" y="3857625"/>
            <a:ext cx="4010025" cy="2514600"/>
          </a:xfrm>
          <a:prstGeom prst="rect">
            <a:avLst/>
          </a:prstGeom>
        </p:spPr>
        <p:txBody>
          <a:bodyPr anchor="t" rtlCol="false" tIns="0" lIns="0" bIns="0" rIns="0">
            <a:spAutoFit/>
          </a:bodyPr>
          <a:lstStyle/>
          <a:p>
            <a:pPr algn="ctr" marL="0" indent="0" lvl="0">
              <a:lnSpc>
                <a:spcPts val="6480"/>
              </a:lnSpc>
            </a:pPr>
            <a:r>
              <a:rPr lang="en-US" b="true" sz="5400" spc="-135">
                <a:solidFill>
                  <a:srgbClr val="FFFFFF"/>
                </a:solidFill>
                <a:latin typeface="Gatwick Ultra-Bold"/>
                <a:ea typeface="Gatwick Ultra-Bold"/>
                <a:cs typeface="Gatwick Ultra-Bold"/>
                <a:sym typeface="Gatwick Ultra-Bold"/>
              </a:rPr>
              <a:t>Màn hình Ứng Dụng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5B96"/>
        </a:solidFill>
      </p:bgPr>
    </p:bg>
    <p:spTree>
      <p:nvGrpSpPr>
        <p:cNvPr id="1" name=""/>
        <p:cNvGrpSpPr/>
        <p:nvPr/>
      </p:nvGrpSpPr>
      <p:grpSpPr>
        <a:xfrm>
          <a:off x="0" y="0"/>
          <a:ext cx="0" cy="0"/>
          <a:chOff x="0" y="0"/>
          <a:chExt cx="0" cy="0"/>
        </a:xfrm>
      </p:grpSpPr>
      <p:grpSp>
        <p:nvGrpSpPr>
          <p:cNvPr name="Group 2" id="2"/>
          <p:cNvGrpSpPr/>
          <p:nvPr/>
        </p:nvGrpSpPr>
        <p:grpSpPr>
          <a:xfrm rot="0">
            <a:off x="102870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003366"/>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FFFFFF"/>
            </a:solidFill>
          </p:spPr>
        </p:sp>
      </p:grpSp>
      <p:grpSp>
        <p:nvGrpSpPr>
          <p:cNvPr name="Group 5" id="5"/>
          <p:cNvGrpSpPr/>
          <p:nvPr/>
        </p:nvGrpSpPr>
        <p:grpSpPr>
          <a:xfrm rot="0">
            <a:off x="5307082" y="1360041"/>
            <a:ext cx="11952218" cy="7566917"/>
            <a:chOff x="0" y="0"/>
            <a:chExt cx="3147909" cy="1992933"/>
          </a:xfrm>
        </p:grpSpPr>
        <p:sp>
          <p:nvSpPr>
            <p:cNvPr name="Freeform 6" id="6"/>
            <p:cNvSpPr/>
            <p:nvPr/>
          </p:nvSpPr>
          <p:spPr>
            <a:xfrm flipH="false" flipV="false" rot="0">
              <a:off x="0" y="0"/>
              <a:ext cx="3147909" cy="1992933"/>
            </a:xfrm>
            <a:custGeom>
              <a:avLst/>
              <a:gdLst/>
              <a:ahLst/>
              <a:cxnLst/>
              <a:rect r="r" b="b" t="t" l="l"/>
              <a:pathLst>
                <a:path h="1992933" w="3147909">
                  <a:moveTo>
                    <a:pt x="32387" y="0"/>
                  </a:moveTo>
                  <a:lnTo>
                    <a:pt x="3115522" y="0"/>
                  </a:lnTo>
                  <a:cubicBezTo>
                    <a:pt x="3124112" y="0"/>
                    <a:pt x="3132350" y="3412"/>
                    <a:pt x="3138423" y="9486"/>
                  </a:cubicBezTo>
                  <a:cubicBezTo>
                    <a:pt x="3144497" y="15560"/>
                    <a:pt x="3147909" y="23797"/>
                    <a:pt x="3147909" y="32387"/>
                  </a:cubicBezTo>
                  <a:lnTo>
                    <a:pt x="3147909" y="1960546"/>
                  </a:lnTo>
                  <a:cubicBezTo>
                    <a:pt x="3147909" y="1978433"/>
                    <a:pt x="3133409" y="1992933"/>
                    <a:pt x="3115522" y="1992933"/>
                  </a:cubicBezTo>
                  <a:lnTo>
                    <a:pt x="32387" y="1992933"/>
                  </a:lnTo>
                  <a:cubicBezTo>
                    <a:pt x="23797" y="1992933"/>
                    <a:pt x="15560" y="1989521"/>
                    <a:pt x="9486" y="1983447"/>
                  </a:cubicBezTo>
                  <a:cubicBezTo>
                    <a:pt x="3412" y="1977373"/>
                    <a:pt x="0" y="1969136"/>
                    <a:pt x="0" y="1960546"/>
                  </a:cubicBezTo>
                  <a:lnTo>
                    <a:pt x="0" y="32387"/>
                  </a:lnTo>
                  <a:cubicBezTo>
                    <a:pt x="0" y="14500"/>
                    <a:pt x="14500" y="0"/>
                    <a:pt x="32387" y="0"/>
                  </a:cubicBezTo>
                  <a:close/>
                </a:path>
              </a:pathLst>
            </a:custGeom>
            <a:solidFill>
              <a:srgbClr val="000000">
                <a:alpha val="0"/>
              </a:srgbClr>
            </a:solidFill>
            <a:ln w="38100" cap="rnd">
              <a:solidFill>
                <a:srgbClr val="000000"/>
              </a:solidFill>
              <a:prstDash val="solid"/>
              <a:round/>
            </a:ln>
          </p:spPr>
        </p:sp>
        <p:sp>
          <p:nvSpPr>
            <p:cNvPr name="TextBox 7" id="7"/>
            <p:cNvSpPr txBox="true"/>
            <p:nvPr/>
          </p:nvSpPr>
          <p:spPr>
            <a:xfrm>
              <a:off x="0" y="-66675"/>
              <a:ext cx="3147909" cy="2059608"/>
            </a:xfrm>
            <a:prstGeom prst="rect">
              <a:avLst/>
            </a:prstGeom>
          </p:spPr>
          <p:txBody>
            <a:bodyPr anchor="ctr" rtlCol="false" tIns="127000" lIns="127000" bIns="127000" rIns="127000"/>
            <a:lstStyle/>
            <a:p>
              <a:pPr algn="ctr" marL="0" indent="0" lvl="0">
                <a:lnSpc>
                  <a:spcPts val="3120"/>
                </a:lnSpc>
              </a:pPr>
            </a:p>
          </p:txBody>
        </p:sp>
      </p:grpSp>
      <p:sp>
        <p:nvSpPr>
          <p:cNvPr name="Freeform 8" id="8"/>
          <p:cNvSpPr/>
          <p:nvPr/>
        </p:nvSpPr>
        <p:spPr>
          <a:xfrm flipH="false" flipV="false" rot="-758035">
            <a:off x="401464" y="182826"/>
            <a:ext cx="1883342" cy="1911141"/>
          </a:xfrm>
          <a:custGeom>
            <a:avLst/>
            <a:gdLst/>
            <a:ahLst/>
            <a:cxnLst/>
            <a:rect r="r" b="b" t="t" l="l"/>
            <a:pathLst>
              <a:path h="1911141" w="1883342">
                <a:moveTo>
                  <a:pt x="0" y="0"/>
                </a:moveTo>
                <a:lnTo>
                  <a:pt x="1883342" y="0"/>
                </a:lnTo>
                <a:lnTo>
                  <a:pt x="1883342" y="1911141"/>
                </a:lnTo>
                <a:lnTo>
                  <a:pt x="0" y="1911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633747" y="1647855"/>
            <a:ext cx="5204052" cy="7092405"/>
          </a:xfrm>
          <a:custGeom>
            <a:avLst/>
            <a:gdLst/>
            <a:ahLst/>
            <a:cxnLst/>
            <a:rect r="r" b="b" t="t" l="l"/>
            <a:pathLst>
              <a:path h="7092405" w="5204052">
                <a:moveTo>
                  <a:pt x="0" y="0"/>
                </a:moveTo>
                <a:lnTo>
                  <a:pt x="5204052" y="0"/>
                </a:lnTo>
                <a:lnTo>
                  <a:pt x="5204052" y="7092405"/>
                </a:lnTo>
                <a:lnTo>
                  <a:pt x="0" y="7092405"/>
                </a:lnTo>
                <a:lnTo>
                  <a:pt x="0" y="0"/>
                </a:lnTo>
                <a:close/>
              </a:path>
            </a:pathLst>
          </a:custGeom>
          <a:blipFill>
            <a:blip r:embed="rId4"/>
            <a:stretch>
              <a:fillRect l="0" t="0" r="0" b="0"/>
            </a:stretch>
          </a:blipFill>
        </p:spPr>
      </p:sp>
      <p:sp>
        <p:nvSpPr>
          <p:cNvPr name="Freeform 10" id="10"/>
          <p:cNvSpPr/>
          <p:nvPr/>
        </p:nvSpPr>
        <p:spPr>
          <a:xfrm flipH="false" flipV="false" rot="0">
            <a:off x="11614743" y="1647855"/>
            <a:ext cx="5239514" cy="7092405"/>
          </a:xfrm>
          <a:custGeom>
            <a:avLst/>
            <a:gdLst/>
            <a:ahLst/>
            <a:cxnLst/>
            <a:rect r="r" b="b" t="t" l="l"/>
            <a:pathLst>
              <a:path h="7092405" w="5239514">
                <a:moveTo>
                  <a:pt x="0" y="0"/>
                </a:moveTo>
                <a:lnTo>
                  <a:pt x="5239514" y="0"/>
                </a:lnTo>
                <a:lnTo>
                  <a:pt x="5239514" y="7092405"/>
                </a:lnTo>
                <a:lnTo>
                  <a:pt x="0" y="7092405"/>
                </a:lnTo>
                <a:lnTo>
                  <a:pt x="0" y="0"/>
                </a:lnTo>
                <a:close/>
              </a:path>
            </a:pathLst>
          </a:custGeom>
          <a:blipFill>
            <a:blip r:embed="rId5"/>
            <a:stretch>
              <a:fillRect l="0" t="0" r="0" b="0"/>
            </a:stretch>
          </a:blipFill>
        </p:spPr>
      </p:sp>
      <p:sp>
        <p:nvSpPr>
          <p:cNvPr name="TextBox 11" id="11"/>
          <p:cNvSpPr txBox="true"/>
          <p:nvPr/>
        </p:nvSpPr>
        <p:spPr>
          <a:xfrm rot="0">
            <a:off x="1297057" y="3857625"/>
            <a:ext cx="4010025" cy="2514600"/>
          </a:xfrm>
          <a:prstGeom prst="rect">
            <a:avLst/>
          </a:prstGeom>
        </p:spPr>
        <p:txBody>
          <a:bodyPr anchor="t" rtlCol="false" tIns="0" lIns="0" bIns="0" rIns="0">
            <a:spAutoFit/>
          </a:bodyPr>
          <a:lstStyle/>
          <a:p>
            <a:pPr algn="ctr" marL="0" indent="0" lvl="0">
              <a:lnSpc>
                <a:spcPts val="6480"/>
              </a:lnSpc>
            </a:pPr>
            <a:r>
              <a:rPr lang="en-US" b="true" sz="5400" spc="-135">
                <a:solidFill>
                  <a:srgbClr val="FFFFFF"/>
                </a:solidFill>
                <a:latin typeface="Gatwick Ultra-Bold"/>
                <a:ea typeface="Gatwick Ultra-Bold"/>
                <a:cs typeface="Gatwick Ultra-Bold"/>
                <a:sym typeface="Gatwick Ultra-Bold"/>
              </a:rPr>
              <a:t>Màn hình Ứng Dụng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7ACC"/>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003366"/>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FFFFFF"/>
            </a:solidFill>
          </p:spPr>
        </p:sp>
      </p:grpSp>
      <p:sp>
        <p:nvSpPr>
          <p:cNvPr name="TextBox 5" id="5"/>
          <p:cNvSpPr txBox="true"/>
          <p:nvPr/>
        </p:nvSpPr>
        <p:spPr>
          <a:xfrm rot="0">
            <a:off x="2105025" y="4267200"/>
            <a:ext cx="4010025" cy="1695450"/>
          </a:xfrm>
          <a:prstGeom prst="rect">
            <a:avLst/>
          </a:prstGeom>
        </p:spPr>
        <p:txBody>
          <a:bodyPr anchor="t" rtlCol="false" tIns="0" lIns="0" bIns="0" rIns="0">
            <a:spAutoFit/>
          </a:bodyPr>
          <a:lstStyle/>
          <a:p>
            <a:pPr algn="ctr" marL="0" indent="0" lvl="0">
              <a:lnSpc>
                <a:spcPts val="6480"/>
              </a:lnSpc>
            </a:pPr>
            <a:r>
              <a:rPr lang="en-US" b="true" sz="5400" spc="-135">
                <a:solidFill>
                  <a:srgbClr val="FFFFFF"/>
                </a:solidFill>
                <a:latin typeface="Gatwick Ultra-Bold"/>
                <a:ea typeface="Gatwick Ultra-Bold"/>
                <a:cs typeface="Gatwick Ultra-Bold"/>
                <a:sym typeface="Gatwick Ultra-Bold"/>
              </a:rPr>
              <a:t>Kết quả Dự án</a:t>
            </a:r>
          </a:p>
        </p:txBody>
      </p:sp>
      <p:grpSp>
        <p:nvGrpSpPr>
          <p:cNvPr name="Group 6" id="6"/>
          <p:cNvGrpSpPr/>
          <p:nvPr/>
        </p:nvGrpSpPr>
        <p:grpSpPr>
          <a:xfrm rot="0">
            <a:off x="6909150" y="1562100"/>
            <a:ext cx="9578625" cy="7162800"/>
            <a:chOff x="0" y="0"/>
            <a:chExt cx="2522765" cy="1886499"/>
          </a:xfrm>
        </p:grpSpPr>
        <p:sp>
          <p:nvSpPr>
            <p:cNvPr name="Freeform 7" id="7"/>
            <p:cNvSpPr/>
            <p:nvPr/>
          </p:nvSpPr>
          <p:spPr>
            <a:xfrm flipH="false" flipV="false" rot="0">
              <a:off x="0" y="0"/>
              <a:ext cx="2522765" cy="1886499"/>
            </a:xfrm>
            <a:custGeom>
              <a:avLst/>
              <a:gdLst/>
              <a:ahLst/>
              <a:cxnLst/>
              <a:rect r="r" b="b" t="t" l="l"/>
              <a:pathLst>
                <a:path h="1886499" w="2522765">
                  <a:moveTo>
                    <a:pt x="40412" y="0"/>
                  </a:moveTo>
                  <a:lnTo>
                    <a:pt x="2482353" y="0"/>
                  </a:lnTo>
                  <a:cubicBezTo>
                    <a:pt x="2493071" y="0"/>
                    <a:pt x="2503350" y="4258"/>
                    <a:pt x="2510929" y="11837"/>
                  </a:cubicBezTo>
                  <a:cubicBezTo>
                    <a:pt x="2518508" y="19415"/>
                    <a:pt x="2522765" y="29694"/>
                    <a:pt x="2522765" y="40412"/>
                  </a:cubicBezTo>
                  <a:lnTo>
                    <a:pt x="2522765" y="1846086"/>
                  </a:lnTo>
                  <a:cubicBezTo>
                    <a:pt x="2522765" y="1856804"/>
                    <a:pt x="2518508" y="1867084"/>
                    <a:pt x="2510929" y="1874662"/>
                  </a:cubicBezTo>
                  <a:cubicBezTo>
                    <a:pt x="2503350" y="1882241"/>
                    <a:pt x="2493071" y="1886499"/>
                    <a:pt x="2482353" y="1886499"/>
                  </a:cubicBezTo>
                  <a:lnTo>
                    <a:pt x="40412" y="1886499"/>
                  </a:lnTo>
                  <a:cubicBezTo>
                    <a:pt x="29694" y="1886499"/>
                    <a:pt x="19415" y="1882241"/>
                    <a:pt x="11837" y="1874662"/>
                  </a:cubicBezTo>
                  <a:cubicBezTo>
                    <a:pt x="4258" y="1867084"/>
                    <a:pt x="0" y="1856804"/>
                    <a:pt x="0" y="1846086"/>
                  </a:cubicBezTo>
                  <a:lnTo>
                    <a:pt x="0" y="40412"/>
                  </a:lnTo>
                  <a:cubicBezTo>
                    <a:pt x="0" y="29694"/>
                    <a:pt x="4258" y="19415"/>
                    <a:pt x="11837" y="11837"/>
                  </a:cubicBezTo>
                  <a:cubicBezTo>
                    <a:pt x="19415" y="4258"/>
                    <a:pt x="29694" y="0"/>
                    <a:pt x="40412" y="0"/>
                  </a:cubicBezTo>
                  <a:close/>
                </a:path>
              </a:pathLst>
            </a:custGeom>
            <a:solidFill>
              <a:srgbClr val="000000">
                <a:alpha val="0"/>
              </a:srgbClr>
            </a:solidFill>
            <a:ln w="38100" cap="rnd">
              <a:solidFill>
                <a:srgbClr val="000000"/>
              </a:solidFill>
              <a:prstDash val="solid"/>
              <a:round/>
            </a:ln>
          </p:spPr>
        </p:sp>
        <p:sp>
          <p:nvSpPr>
            <p:cNvPr name="TextBox 8" id="8"/>
            <p:cNvSpPr txBox="true"/>
            <p:nvPr/>
          </p:nvSpPr>
          <p:spPr>
            <a:xfrm>
              <a:off x="0" y="-66675"/>
              <a:ext cx="2522765" cy="1953174"/>
            </a:xfrm>
            <a:prstGeom prst="rect">
              <a:avLst/>
            </a:prstGeom>
          </p:spPr>
          <p:txBody>
            <a:bodyPr anchor="ctr" rtlCol="false" tIns="127000" lIns="127000" bIns="127000" rIns="127000"/>
            <a:lstStyle/>
            <a:p>
              <a:pPr algn="ctr" marL="0" indent="0" lvl="0">
                <a:lnSpc>
                  <a:spcPts val="3120"/>
                </a:lnSpc>
              </a:pPr>
            </a:p>
          </p:txBody>
        </p:sp>
      </p:grpSp>
      <p:sp>
        <p:nvSpPr>
          <p:cNvPr name="TextBox 9" id="9"/>
          <p:cNvSpPr txBox="true"/>
          <p:nvPr/>
        </p:nvSpPr>
        <p:spPr>
          <a:xfrm rot="0">
            <a:off x="7335761" y="1877920"/>
            <a:ext cx="8009407" cy="6447822"/>
          </a:xfrm>
          <a:prstGeom prst="rect">
            <a:avLst/>
          </a:prstGeom>
        </p:spPr>
        <p:txBody>
          <a:bodyPr anchor="t" rtlCol="false" tIns="0" lIns="0" bIns="0" rIns="0">
            <a:spAutoFit/>
          </a:bodyPr>
          <a:lstStyle/>
          <a:p>
            <a:pPr algn="ctr" marL="0" indent="0" lvl="0">
              <a:lnSpc>
                <a:spcPts val="3896"/>
              </a:lnSpc>
            </a:pPr>
            <a:r>
              <a:rPr lang="en-US" sz="2997">
                <a:solidFill>
                  <a:srgbClr val="F0F4F8"/>
                </a:solidFill>
                <a:latin typeface="Codec Pro"/>
                <a:ea typeface="Codec Pro"/>
                <a:cs typeface="Codec Pro"/>
                <a:sym typeface="Codec Pro"/>
              </a:rPr>
              <a:t>Dự án MedCare đã </a:t>
            </a:r>
            <a:r>
              <a:rPr lang="en-US" b="true" sz="2997">
                <a:solidFill>
                  <a:srgbClr val="F0F4F8"/>
                </a:solidFill>
                <a:latin typeface="Codec Pro Bold"/>
                <a:ea typeface="Codec Pro Bold"/>
                <a:cs typeface="Codec Pro Bold"/>
                <a:sym typeface="Codec Pro Bold"/>
              </a:rPr>
              <a:t>hoàn thành MVP</a:t>
            </a:r>
            <a:r>
              <a:rPr lang="en-US" sz="2997">
                <a:solidFill>
                  <a:srgbClr val="F0F4F8"/>
                </a:solidFill>
                <a:latin typeface="Codec Pro"/>
                <a:ea typeface="Codec Pro"/>
                <a:cs typeface="Codec Pro"/>
                <a:sym typeface="Codec Pro"/>
              </a:rPr>
              <a:t> trên cả hai nền tảng iOS và Android, đạt hiệu suất cao và phản hồi nhanh chóng từ người dùng.</a:t>
            </a:r>
          </a:p>
          <a:p>
            <a:pPr algn="ctr" marL="0" indent="0" lvl="0">
              <a:lnSpc>
                <a:spcPts val="3896"/>
              </a:lnSpc>
            </a:pPr>
            <a:r>
              <a:rPr lang="en-US" sz="2997">
                <a:solidFill>
                  <a:srgbClr val="F0F4F8"/>
                </a:solidFill>
                <a:latin typeface="Codec Pro"/>
                <a:ea typeface="Codec Pro"/>
                <a:cs typeface="Codec Pro"/>
                <a:sym typeface="Codec Pro"/>
              </a:rPr>
              <a:t> </a:t>
            </a:r>
          </a:p>
          <a:p>
            <a:pPr algn="ctr" marL="0" indent="0" lvl="0">
              <a:lnSpc>
                <a:spcPts val="3896"/>
              </a:lnSpc>
            </a:pPr>
            <a:r>
              <a:rPr lang="en-US" sz="2997">
                <a:solidFill>
                  <a:srgbClr val="F0F4F8"/>
                </a:solidFill>
                <a:latin typeface="Codec Pro"/>
                <a:ea typeface="Codec Pro"/>
                <a:cs typeface="Codec Pro"/>
                <a:sym typeface="Codec Pro"/>
              </a:rPr>
              <a:t>Chúng tôi đảm bảo chất lượng thông qua quy trình kiểm thử nghiêm ngặt, với độ bao phủ 90% các trường hợp kiểm thử.</a:t>
            </a:r>
          </a:p>
          <a:p>
            <a:pPr algn="ctr" marL="0" indent="0" lvl="0">
              <a:lnSpc>
                <a:spcPts val="4026"/>
              </a:lnSpc>
            </a:pPr>
          </a:p>
          <a:p>
            <a:pPr algn="ctr" marL="0" indent="0" lvl="0">
              <a:lnSpc>
                <a:spcPts val="4026"/>
              </a:lnSpc>
            </a:pPr>
            <a:r>
              <a:rPr lang="en-US" sz="3097">
                <a:solidFill>
                  <a:srgbClr val="F0F4F8"/>
                </a:solidFill>
                <a:latin typeface="Codec Pro"/>
                <a:ea typeface="Codec Pro"/>
                <a:cs typeface="Codec Pro"/>
                <a:sym typeface="Codec Pro"/>
              </a:rPr>
              <a:t> Đồng thời, chúng tôi đã thực hiện các biện pháp quản lý rủi ro để kiểm soát </a:t>
            </a:r>
            <a:r>
              <a:rPr lang="en-US" b="true" sz="3097">
                <a:solidFill>
                  <a:srgbClr val="F0F4F8"/>
                </a:solidFill>
                <a:latin typeface="Codec Pro Bold"/>
                <a:ea typeface="Codec Pro Bold"/>
                <a:cs typeface="Codec Pro Bold"/>
                <a:sym typeface="Codec Pro Bold"/>
              </a:rPr>
              <a:t>scope creep</a:t>
            </a:r>
            <a:r>
              <a:rPr lang="en-US" sz="3097">
                <a:solidFill>
                  <a:srgbClr val="F0F4F8"/>
                </a:solidFill>
                <a:latin typeface="Codec Pro"/>
                <a:ea typeface="Codec Pro"/>
                <a:cs typeface="Codec Pro"/>
                <a:sym typeface="Codec Pro"/>
              </a:rPr>
              <a:t> và lỗi dữ liệu, đảm bảo tính ổn định của ứng dụng.</a:t>
            </a:r>
          </a:p>
        </p:txBody>
      </p:sp>
      <p:sp>
        <p:nvSpPr>
          <p:cNvPr name="Freeform 10" id="10"/>
          <p:cNvSpPr/>
          <p:nvPr/>
        </p:nvSpPr>
        <p:spPr>
          <a:xfrm flipH="false" flipV="false" rot="-758035">
            <a:off x="401464" y="182826"/>
            <a:ext cx="1883342" cy="1911141"/>
          </a:xfrm>
          <a:custGeom>
            <a:avLst/>
            <a:gdLst/>
            <a:ahLst/>
            <a:cxnLst/>
            <a:rect r="r" b="b" t="t" l="l"/>
            <a:pathLst>
              <a:path h="1911141" w="1883342">
                <a:moveTo>
                  <a:pt x="0" y="0"/>
                </a:moveTo>
                <a:lnTo>
                  <a:pt x="1883342" y="0"/>
                </a:lnTo>
                <a:lnTo>
                  <a:pt x="1883342" y="1911141"/>
                </a:lnTo>
                <a:lnTo>
                  <a:pt x="0" y="1911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5345168" y="7277163"/>
            <a:ext cx="1914132" cy="2097157"/>
          </a:xfrm>
          <a:custGeom>
            <a:avLst/>
            <a:gdLst/>
            <a:ahLst/>
            <a:cxnLst/>
            <a:rect r="r" b="b" t="t" l="l"/>
            <a:pathLst>
              <a:path h="2097157" w="1914132">
                <a:moveTo>
                  <a:pt x="0" y="0"/>
                </a:moveTo>
                <a:lnTo>
                  <a:pt x="1914132" y="0"/>
                </a:lnTo>
                <a:lnTo>
                  <a:pt x="1914132" y="2097157"/>
                </a:lnTo>
                <a:lnTo>
                  <a:pt x="0" y="2097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5B96"/>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003366"/>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FFFFFF"/>
            </a:solidFill>
          </p:spPr>
        </p:sp>
      </p:grpSp>
      <p:grpSp>
        <p:nvGrpSpPr>
          <p:cNvPr name="Group 5" id="5"/>
          <p:cNvGrpSpPr/>
          <p:nvPr/>
        </p:nvGrpSpPr>
        <p:grpSpPr>
          <a:xfrm rot="0">
            <a:off x="1800225" y="3764449"/>
            <a:ext cx="4717524" cy="4960451"/>
            <a:chOff x="0" y="0"/>
            <a:chExt cx="1242476" cy="1306456"/>
          </a:xfrm>
        </p:grpSpPr>
        <p:sp>
          <p:nvSpPr>
            <p:cNvPr name="Freeform 6" id="6"/>
            <p:cNvSpPr/>
            <p:nvPr/>
          </p:nvSpPr>
          <p:spPr>
            <a:xfrm flipH="false" flipV="false" rot="0">
              <a:off x="0" y="0"/>
              <a:ext cx="1242476" cy="1306456"/>
            </a:xfrm>
            <a:custGeom>
              <a:avLst/>
              <a:gdLst/>
              <a:ahLst/>
              <a:cxnLst/>
              <a:rect r="r" b="b" t="t" l="l"/>
              <a:pathLst>
                <a:path h="1306456" w="1242476">
                  <a:moveTo>
                    <a:pt x="82055" y="0"/>
                  </a:moveTo>
                  <a:lnTo>
                    <a:pt x="1160421" y="0"/>
                  </a:lnTo>
                  <a:cubicBezTo>
                    <a:pt x="1182183" y="0"/>
                    <a:pt x="1203054" y="8645"/>
                    <a:pt x="1218442" y="24033"/>
                  </a:cubicBezTo>
                  <a:cubicBezTo>
                    <a:pt x="1233831" y="39422"/>
                    <a:pt x="1242476" y="60293"/>
                    <a:pt x="1242476" y="82055"/>
                  </a:cubicBezTo>
                  <a:lnTo>
                    <a:pt x="1242476" y="1224401"/>
                  </a:lnTo>
                  <a:cubicBezTo>
                    <a:pt x="1242476" y="1246164"/>
                    <a:pt x="1233831" y="1267035"/>
                    <a:pt x="1218442" y="1282423"/>
                  </a:cubicBezTo>
                  <a:cubicBezTo>
                    <a:pt x="1203054" y="1297811"/>
                    <a:pt x="1182183" y="1306456"/>
                    <a:pt x="1160421" y="1306456"/>
                  </a:cubicBezTo>
                  <a:lnTo>
                    <a:pt x="82055" y="1306456"/>
                  </a:lnTo>
                  <a:cubicBezTo>
                    <a:pt x="60293" y="1306456"/>
                    <a:pt x="39422" y="1297811"/>
                    <a:pt x="24033" y="1282423"/>
                  </a:cubicBezTo>
                  <a:cubicBezTo>
                    <a:pt x="8645" y="1267035"/>
                    <a:pt x="0" y="1246164"/>
                    <a:pt x="0" y="1224401"/>
                  </a:cubicBezTo>
                  <a:lnTo>
                    <a:pt x="0" y="82055"/>
                  </a:lnTo>
                  <a:cubicBezTo>
                    <a:pt x="0" y="60293"/>
                    <a:pt x="8645" y="39422"/>
                    <a:pt x="24033" y="24033"/>
                  </a:cubicBezTo>
                  <a:cubicBezTo>
                    <a:pt x="39422" y="8645"/>
                    <a:pt x="60293" y="0"/>
                    <a:pt x="82055" y="0"/>
                  </a:cubicBezTo>
                  <a:close/>
                </a:path>
              </a:pathLst>
            </a:custGeom>
            <a:solidFill>
              <a:srgbClr val="000000">
                <a:alpha val="0"/>
              </a:srgbClr>
            </a:solidFill>
            <a:ln w="38100" cap="rnd">
              <a:solidFill>
                <a:srgbClr val="000000"/>
              </a:solidFill>
              <a:prstDash val="solid"/>
              <a:round/>
            </a:ln>
          </p:spPr>
        </p:sp>
        <p:sp>
          <p:nvSpPr>
            <p:cNvPr name="TextBox 7" id="7"/>
            <p:cNvSpPr txBox="true"/>
            <p:nvPr/>
          </p:nvSpPr>
          <p:spPr>
            <a:xfrm>
              <a:off x="0" y="-66675"/>
              <a:ext cx="1242476" cy="1373131"/>
            </a:xfrm>
            <a:prstGeom prst="rect">
              <a:avLst/>
            </a:prstGeom>
          </p:spPr>
          <p:txBody>
            <a:bodyPr anchor="ctr" rtlCol="false" tIns="127000" lIns="127000" bIns="127000" rIns="127000"/>
            <a:lstStyle/>
            <a:p>
              <a:pPr algn="ctr" marL="0" indent="0" lvl="0">
                <a:lnSpc>
                  <a:spcPts val="3120"/>
                </a:lnSpc>
                <a:spcBef>
                  <a:spcPct val="0"/>
                </a:spcBef>
              </a:pPr>
            </a:p>
          </p:txBody>
        </p:sp>
      </p:grpSp>
      <p:grpSp>
        <p:nvGrpSpPr>
          <p:cNvPr name="Group 8" id="8"/>
          <p:cNvGrpSpPr/>
          <p:nvPr/>
        </p:nvGrpSpPr>
        <p:grpSpPr>
          <a:xfrm rot="0">
            <a:off x="6785238" y="3764449"/>
            <a:ext cx="4717524" cy="4960451"/>
            <a:chOff x="0" y="0"/>
            <a:chExt cx="1242476" cy="1306456"/>
          </a:xfrm>
        </p:grpSpPr>
        <p:sp>
          <p:nvSpPr>
            <p:cNvPr name="Freeform 9" id="9"/>
            <p:cNvSpPr/>
            <p:nvPr/>
          </p:nvSpPr>
          <p:spPr>
            <a:xfrm flipH="false" flipV="false" rot="0">
              <a:off x="0" y="0"/>
              <a:ext cx="1242476" cy="1306456"/>
            </a:xfrm>
            <a:custGeom>
              <a:avLst/>
              <a:gdLst/>
              <a:ahLst/>
              <a:cxnLst/>
              <a:rect r="r" b="b" t="t" l="l"/>
              <a:pathLst>
                <a:path h="1306456" w="1242476">
                  <a:moveTo>
                    <a:pt x="82055" y="0"/>
                  </a:moveTo>
                  <a:lnTo>
                    <a:pt x="1160421" y="0"/>
                  </a:lnTo>
                  <a:cubicBezTo>
                    <a:pt x="1182183" y="0"/>
                    <a:pt x="1203054" y="8645"/>
                    <a:pt x="1218442" y="24033"/>
                  </a:cubicBezTo>
                  <a:cubicBezTo>
                    <a:pt x="1233831" y="39422"/>
                    <a:pt x="1242476" y="60293"/>
                    <a:pt x="1242476" y="82055"/>
                  </a:cubicBezTo>
                  <a:lnTo>
                    <a:pt x="1242476" y="1224401"/>
                  </a:lnTo>
                  <a:cubicBezTo>
                    <a:pt x="1242476" y="1246164"/>
                    <a:pt x="1233831" y="1267035"/>
                    <a:pt x="1218442" y="1282423"/>
                  </a:cubicBezTo>
                  <a:cubicBezTo>
                    <a:pt x="1203054" y="1297811"/>
                    <a:pt x="1182183" y="1306456"/>
                    <a:pt x="1160421" y="1306456"/>
                  </a:cubicBezTo>
                  <a:lnTo>
                    <a:pt x="82055" y="1306456"/>
                  </a:lnTo>
                  <a:cubicBezTo>
                    <a:pt x="60293" y="1306456"/>
                    <a:pt x="39422" y="1297811"/>
                    <a:pt x="24033" y="1282423"/>
                  </a:cubicBezTo>
                  <a:cubicBezTo>
                    <a:pt x="8645" y="1267035"/>
                    <a:pt x="0" y="1246164"/>
                    <a:pt x="0" y="1224401"/>
                  </a:cubicBezTo>
                  <a:lnTo>
                    <a:pt x="0" y="82055"/>
                  </a:lnTo>
                  <a:cubicBezTo>
                    <a:pt x="0" y="60293"/>
                    <a:pt x="8645" y="39422"/>
                    <a:pt x="24033" y="24033"/>
                  </a:cubicBezTo>
                  <a:cubicBezTo>
                    <a:pt x="39422" y="8645"/>
                    <a:pt x="60293" y="0"/>
                    <a:pt x="82055" y="0"/>
                  </a:cubicBezTo>
                  <a:close/>
                </a:path>
              </a:pathLst>
            </a:custGeom>
            <a:solidFill>
              <a:srgbClr val="000000">
                <a:alpha val="0"/>
              </a:srgbClr>
            </a:solidFill>
            <a:ln w="38100" cap="rnd">
              <a:solidFill>
                <a:srgbClr val="000000"/>
              </a:solidFill>
              <a:prstDash val="solid"/>
              <a:round/>
            </a:ln>
          </p:spPr>
        </p:sp>
        <p:sp>
          <p:nvSpPr>
            <p:cNvPr name="TextBox 10" id="10"/>
            <p:cNvSpPr txBox="true"/>
            <p:nvPr/>
          </p:nvSpPr>
          <p:spPr>
            <a:xfrm>
              <a:off x="0" y="-66675"/>
              <a:ext cx="1242476" cy="1373131"/>
            </a:xfrm>
            <a:prstGeom prst="rect">
              <a:avLst/>
            </a:prstGeom>
          </p:spPr>
          <p:txBody>
            <a:bodyPr anchor="ctr" rtlCol="false" tIns="127000" lIns="127000" bIns="127000" rIns="127000"/>
            <a:lstStyle/>
            <a:p>
              <a:pPr algn="ctr" marL="0" indent="0" lvl="0">
                <a:lnSpc>
                  <a:spcPts val="3120"/>
                </a:lnSpc>
                <a:spcBef>
                  <a:spcPct val="0"/>
                </a:spcBef>
              </a:pPr>
            </a:p>
          </p:txBody>
        </p:sp>
      </p:grpSp>
      <p:grpSp>
        <p:nvGrpSpPr>
          <p:cNvPr name="Group 11" id="11"/>
          <p:cNvGrpSpPr/>
          <p:nvPr/>
        </p:nvGrpSpPr>
        <p:grpSpPr>
          <a:xfrm rot="0">
            <a:off x="11770251" y="3764449"/>
            <a:ext cx="4717524" cy="4960451"/>
            <a:chOff x="0" y="0"/>
            <a:chExt cx="1242476" cy="1306456"/>
          </a:xfrm>
        </p:grpSpPr>
        <p:sp>
          <p:nvSpPr>
            <p:cNvPr name="Freeform 12" id="12"/>
            <p:cNvSpPr/>
            <p:nvPr/>
          </p:nvSpPr>
          <p:spPr>
            <a:xfrm flipH="false" flipV="false" rot="0">
              <a:off x="0" y="0"/>
              <a:ext cx="1242476" cy="1306456"/>
            </a:xfrm>
            <a:custGeom>
              <a:avLst/>
              <a:gdLst/>
              <a:ahLst/>
              <a:cxnLst/>
              <a:rect r="r" b="b" t="t" l="l"/>
              <a:pathLst>
                <a:path h="1306456" w="1242476">
                  <a:moveTo>
                    <a:pt x="82055" y="0"/>
                  </a:moveTo>
                  <a:lnTo>
                    <a:pt x="1160421" y="0"/>
                  </a:lnTo>
                  <a:cubicBezTo>
                    <a:pt x="1182183" y="0"/>
                    <a:pt x="1203054" y="8645"/>
                    <a:pt x="1218442" y="24033"/>
                  </a:cubicBezTo>
                  <a:cubicBezTo>
                    <a:pt x="1233831" y="39422"/>
                    <a:pt x="1242476" y="60293"/>
                    <a:pt x="1242476" y="82055"/>
                  </a:cubicBezTo>
                  <a:lnTo>
                    <a:pt x="1242476" y="1224401"/>
                  </a:lnTo>
                  <a:cubicBezTo>
                    <a:pt x="1242476" y="1246164"/>
                    <a:pt x="1233831" y="1267035"/>
                    <a:pt x="1218442" y="1282423"/>
                  </a:cubicBezTo>
                  <a:cubicBezTo>
                    <a:pt x="1203054" y="1297811"/>
                    <a:pt x="1182183" y="1306456"/>
                    <a:pt x="1160421" y="1306456"/>
                  </a:cubicBezTo>
                  <a:lnTo>
                    <a:pt x="82055" y="1306456"/>
                  </a:lnTo>
                  <a:cubicBezTo>
                    <a:pt x="60293" y="1306456"/>
                    <a:pt x="39422" y="1297811"/>
                    <a:pt x="24033" y="1282423"/>
                  </a:cubicBezTo>
                  <a:cubicBezTo>
                    <a:pt x="8645" y="1267035"/>
                    <a:pt x="0" y="1246164"/>
                    <a:pt x="0" y="1224401"/>
                  </a:cubicBezTo>
                  <a:lnTo>
                    <a:pt x="0" y="82055"/>
                  </a:lnTo>
                  <a:cubicBezTo>
                    <a:pt x="0" y="60293"/>
                    <a:pt x="8645" y="39422"/>
                    <a:pt x="24033" y="24033"/>
                  </a:cubicBezTo>
                  <a:cubicBezTo>
                    <a:pt x="39422" y="8645"/>
                    <a:pt x="60293" y="0"/>
                    <a:pt x="82055" y="0"/>
                  </a:cubicBezTo>
                  <a:close/>
                </a:path>
              </a:pathLst>
            </a:custGeom>
            <a:solidFill>
              <a:srgbClr val="000000">
                <a:alpha val="0"/>
              </a:srgbClr>
            </a:solidFill>
            <a:ln w="38100" cap="rnd">
              <a:solidFill>
                <a:srgbClr val="000000"/>
              </a:solidFill>
              <a:prstDash val="solid"/>
              <a:round/>
            </a:ln>
          </p:spPr>
        </p:sp>
        <p:sp>
          <p:nvSpPr>
            <p:cNvPr name="TextBox 13" id="13"/>
            <p:cNvSpPr txBox="true"/>
            <p:nvPr/>
          </p:nvSpPr>
          <p:spPr>
            <a:xfrm>
              <a:off x="0" y="-66675"/>
              <a:ext cx="1242476" cy="1373131"/>
            </a:xfrm>
            <a:prstGeom prst="rect">
              <a:avLst/>
            </a:prstGeom>
          </p:spPr>
          <p:txBody>
            <a:bodyPr anchor="ctr" rtlCol="false" tIns="127000" lIns="127000" bIns="127000" rIns="127000"/>
            <a:lstStyle/>
            <a:p>
              <a:pPr algn="ctr" marL="0" indent="0" lvl="0">
                <a:lnSpc>
                  <a:spcPts val="3120"/>
                </a:lnSpc>
                <a:spcBef>
                  <a:spcPct val="0"/>
                </a:spcBef>
              </a:pPr>
            </a:p>
          </p:txBody>
        </p:sp>
      </p:grpSp>
      <p:sp>
        <p:nvSpPr>
          <p:cNvPr name="TextBox 14" id="14"/>
          <p:cNvSpPr txBox="true"/>
          <p:nvPr/>
        </p:nvSpPr>
        <p:spPr>
          <a:xfrm rot="0">
            <a:off x="2105025" y="1504950"/>
            <a:ext cx="14077950" cy="1695450"/>
          </a:xfrm>
          <a:prstGeom prst="rect">
            <a:avLst/>
          </a:prstGeom>
        </p:spPr>
        <p:txBody>
          <a:bodyPr anchor="t" rtlCol="false" tIns="0" lIns="0" bIns="0" rIns="0">
            <a:spAutoFit/>
          </a:bodyPr>
          <a:lstStyle/>
          <a:p>
            <a:pPr algn="ctr" marL="0" indent="0" lvl="0">
              <a:lnSpc>
                <a:spcPts val="6480"/>
              </a:lnSpc>
            </a:pPr>
            <a:r>
              <a:rPr lang="en-US" b="true" sz="5400" spc="-135">
                <a:solidFill>
                  <a:srgbClr val="FFFFFF"/>
                </a:solidFill>
                <a:latin typeface="Gatwick Ultra-Bold"/>
                <a:ea typeface="Gatwick Ultra-Bold"/>
                <a:cs typeface="Gatwick Ultra-Bold"/>
                <a:sym typeface="Gatwick Ultra-Bold"/>
              </a:rPr>
              <a:t>Bài học kinh nghiệm từ dự án MedCare</a:t>
            </a:r>
          </a:p>
        </p:txBody>
      </p:sp>
      <p:grpSp>
        <p:nvGrpSpPr>
          <p:cNvPr name="Group 15" id="15"/>
          <p:cNvGrpSpPr/>
          <p:nvPr/>
        </p:nvGrpSpPr>
        <p:grpSpPr>
          <a:xfrm rot="0">
            <a:off x="1989337" y="4058687"/>
            <a:ext cx="4339300" cy="3400398"/>
            <a:chOff x="0" y="0"/>
            <a:chExt cx="5785733" cy="4533864"/>
          </a:xfrm>
        </p:grpSpPr>
        <p:sp>
          <p:nvSpPr>
            <p:cNvPr name="TextBox 16" id="16"/>
            <p:cNvSpPr txBox="true"/>
            <p:nvPr/>
          </p:nvSpPr>
          <p:spPr>
            <a:xfrm rot="0">
              <a:off x="0" y="622264"/>
              <a:ext cx="5785733" cy="3911600"/>
            </a:xfrm>
            <a:prstGeom prst="rect">
              <a:avLst/>
            </a:prstGeom>
          </p:spPr>
          <p:txBody>
            <a:bodyPr anchor="t" rtlCol="false" tIns="0" lIns="0" bIns="0" rIns="0">
              <a:spAutoFit/>
            </a:bodyPr>
            <a:lstStyle/>
            <a:p>
              <a:pPr algn="ctr" marL="0" indent="0" lvl="0">
                <a:lnSpc>
                  <a:spcPts val="3899"/>
                </a:lnSpc>
              </a:pPr>
              <a:r>
                <a:rPr lang="en-US" sz="2999">
                  <a:solidFill>
                    <a:srgbClr val="F0F4F8"/>
                  </a:solidFill>
                  <a:latin typeface="Codec Pro"/>
                  <a:ea typeface="Codec Pro"/>
                  <a:cs typeface="Codec Pro"/>
                  <a:sym typeface="Codec Pro"/>
                </a:rPr>
                <a:t>Flutter đã cho phép nhóm phát triển tạo ra MVP một cách </a:t>
              </a:r>
              <a:r>
                <a:rPr lang="en-US" b="true" sz="2999">
                  <a:solidFill>
                    <a:srgbClr val="F0F4F8"/>
                  </a:solidFill>
                  <a:latin typeface="Codec Pro Bold"/>
                  <a:ea typeface="Codec Pro Bold"/>
                  <a:cs typeface="Codec Pro Bold"/>
                  <a:sym typeface="Codec Pro Bold"/>
                </a:rPr>
                <a:t>nhanh chóng và hiệu quả</a:t>
              </a:r>
              <a:r>
                <a:rPr lang="en-US" sz="2999">
                  <a:solidFill>
                    <a:srgbClr val="F0F4F8"/>
                  </a:solidFill>
                  <a:latin typeface="Codec Pro"/>
                  <a:ea typeface="Codec Pro"/>
                  <a:cs typeface="Codec Pro"/>
                  <a:sym typeface="Codec Pro"/>
                </a:rPr>
                <a:t> mà không ảnh hưởng đến tính năng.</a:t>
              </a:r>
            </a:p>
          </p:txBody>
        </p:sp>
        <p:sp>
          <p:nvSpPr>
            <p:cNvPr name="TextBox 17" id="17"/>
            <p:cNvSpPr txBox="true"/>
            <p:nvPr/>
          </p:nvSpPr>
          <p:spPr>
            <a:xfrm rot="0">
              <a:off x="0" y="-76200"/>
              <a:ext cx="5785733" cy="673100"/>
            </a:xfrm>
            <a:prstGeom prst="rect">
              <a:avLst/>
            </a:prstGeom>
          </p:spPr>
          <p:txBody>
            <a:bodyPr anchor="t" rtlCol="false" tIns="0" lIns="0" bIns="0" rIns="0">
              <a:spAutoFit/>
            </a:bodyPr>
            <a:lstStyle/>
            <a:p>
              <a:pPr algn="ctr" marL="0" indent="0" lvl="0">
                <a:lnSpc>
                  <a:spcPts val="3899"/>
                </a:lnSpc>
              </a:pPr>
              <a:r>
                <a:rPr lang="en-US" b="true" sz="2999">
                  <a:solidFill>
                    <a:srgbClr val="FFFFFF"/>
                  </a:solidFill>
                  <a:latin typeface="Codec Pro Ultra-Bold"/>
                  <a:ea typeface="Codec Pro Ultra-Bold"/>
                  <a:cs typeface="Codec Pro Ultra-Bold"/>
                  <a:sym typeface="Codec Pro Ultra-Bold"/>
                </a:rPr>
                <a:t>Flutter cho MVP nhanh</a:t>
              </a:r>
            </a:p>
          </p:txBody>
        </p:sp>
      </p:grpSp>
      <p:grpSp>
        <p:nvGrpSpPr>
          <p:cNvPr name="Group 18" id="18"/>
          <p:cNvGrpSpPr/>
          <p:nvPr/>
        </p:nvGrpSpPr>
        <p:grpSpPr>
          <a:xfrm rot="0">
            <a:off x="7163462" y="4058687"/>
            <a:ext cx="3961075" cy="4371975"/>
            <a:chOff x="0" y="0"/>
            <a:chExt cx="5281434" cy="5829301"/>
          </a:xfrm>
        </p:grpSpPr>
        <p:sp>
          <p:nvSpPr>
            <p:cNvPr name="TextBox 19" id="19"/>
            <p:cNvSpPr txBox="true"/>
            <p:nvPr/>
          </p:nvSpPr>
          <p:spPr>
            <a:xfrm rot="0">
              <a:off x="0" y="1270000"/>
              <a:ext cx="5281434" cy="4559300"/>
            </a:xfrm>
            <a:prstGeom prst="rect">
              <a:avLst/>
            </a:prstGeom>
          </p:spPr>
          <p:txBody>
            <a:bodyPr anchor="t" rtlCol="false" tIns="0" lIns="0" bIns="0" rIns="0">
              <a:spAutoFit/>
            </a:bodyPr>
            <a:lstStyle/>
            <a:p>
              <a:pPr algn="ctr" marL="0" indent="0" lvl="0">
                <a:lnSpc>
                  <a:spcPts val="3899"/>
                </a:lnSpc>
              </a:pPr>
              <a:r>
                <a:rPr lang="en-US" sz="2999">
                  <a:solidFill>
                    <a:srgbClr val="F0F4F8"/>
                  </a:solidFill>
                  <a:latin typeface="Codec Pro"/>
                  <a:ea typeface="Codec Pro"/>
                  <a:cs typeface="Codec Pro"/>
                  <a:sym typeface="Codec Pro"/>
                </a:rPr>
                <a:t>Việc </a:t>
              </a:r>
              <a:r>
                <a:rPr lang="en-US" b="true" sz="2999">
                  <a:solidFill>
                    <a:srgbClr val="F0F4F8"/>
                  </a:solidFill>
                  <a:latin typeface="Codec Pro Bold"/>
                  <a:ea typeface="Codec Pro Bold"/>
                  <a:cs typeface="Codec Pro Bold"/>
                  <a:sym typeface="Codec Pro Bold"/>
                </a:rPr>
                <a:t>kiểm soát phạm vi</a:t>
              </a:r>
              <a:r>
                <a:rPr lang="en-US" sz="2999">
                  <a:solidFill>
                    <a:srgbClr val="F0F4F8"/>
                  </a:solidFill>
                  <a:latin typeface="Codec Pro"/>
                  <a:ea typeface="Codec Pro"/>
                  <a:cs typeface="Codec Pro"/>
                  <a:sym typeface="Codec Pro"/>
                </a:rPr>
                <a:t> dự án là rất quan trọng để tránh sự phát triển không mong muốn và đảm bảo sản phẩm đúng yêu cầu ban đầu.</a:t>
              </a:r>
            </a:p>
          </p:txBody>
        </p:sp>
        <p:sp>
          <p:nvSpPr>
            <p:cNvPr name="TextBox 20" id="20"/>
            <p:cNvSpPr txBox="true"/>
            <p:nvPr/>
          </p:nvSpPr>
          <p:spPr>
            <a:xfrm rot="0">
              <a:off x="0" y="-76200"/>
              <a:ext cx="5281434" cy="1320800"/>
            </a:xfrm>
            <a:prstGeom prst="rect">
              <a:avLst/>
            </a:prstGeom>
          </p:spPr>
          <p:txBody>
            <a:bodyPr anchor="t" rtlCol="false" tIns="0" lIns="0" bIns="0" rIns="0">
              <a:spAutoFit/>
            </a:bodyPr>
            <a:lstStyle/>
            <a:p>
              <a:pPr algn="ctr" marL="0" indent="0" lvl="0">
                <a:lnSpc>
                  <a:spcPts val="3899"/>
                </a:lnSpc>
              </a:pPr>
              <a:r>
                <a:rPr lang="en-US" b="true" sz="2999">
                  <a:solidFill>
                    <a:srgbClr val="FFFFFF"/>
                  </a:solidFill>
                  <a:latin typeface="Codec Pro Ultra-Bold"/>
                  <a:ea typeface="Codec Pro Ultra-Bold"/>
                  <a:cs typeface="Codec Pro Ultra-Bold"/>
                  <a:sym typeface="Codec Pro Ultra-Bold"/>
                </a:rPr>
                <a:t>Kiểm soát phạm vi chặt chẽ</a:t>
              </a:r>
            </a:p>
          </p:txBody>
        </p:sp>
      </p:grpSp>
      <p:grpSp>
        <p:nvGrpSpPr>
          <p:cNvPr name="Group 21" id="21"/>
          <p:cNvGrpSpPr/>
          <p:nvPr/>
        </p:nvGrpSpPr>
        <p:grpSpPr>
          <a:xfrm rot="0">
            <a:off x="12148475" y="4058687"/>
            <a:ext cx="3961075" cy="4371975"/>
            <a:chOff x="0" y="0"/>
            <a:chExt cx="5281434" cy="5829301"/>
          </a:xfrm>
        </p:grpSpPr>
        <p:sp>
          <p:nvSpPr>
            <p:cNvPr name="TextBox 22" id="22"/>
            <p:cNvSpPr txBox="true"/>
            <p:nvPr/>
          </p:nvSpPr>
          <p:spPr>
            <a:xfrm rot="0">
              <a:off x="0" y="1270000"/>
              <a:ext cx="5281434" cy="4559300"/>
            </a:xfrm>
            <a:prstGeom prst="rect">
              <a:avLst/>
            </a:prstGeom>
          </p:spPr>
          <p:txBody>
            <a:bodyPr anchor="t" rtlCol="false" tIns="0" lIns="0" bIns="0" rIns="0">
              <a:spAutoFit/>
            </a:bodyPr>
            <a:lstStyle/>
            <a:p>
              <a:pPr algn="ctr" marL="0" indent="0" lvl="0">
                <a:lnSpc>
                  <a:spcPts val="3899"/>
                </a:lnSpc>
              </a:pPr>
              <a:r>
                <a:rPr lang="en-US" sz="2999">
                  <a:solidFill>
                    <a:srgbClr val="F0F4F8"/>
                  </a:solidFill>
                  <a:latin typeface="Codec Pro"/>
                  <a:ea typeface="Codec Pro"/>
                  <a:cs typeface="Codec Pro"/>
                  <a:sym typeface="Codec Pro"/>
                </a:rPr>
                <a:t>Sử dụng </a:t>
              </a:r>
              <a:r>
                <a:rPr lang="en-US" b="true" sz="2999">
                  <a:solidFill>
                    <a:srgbClr val="F0F4F8"/>
                  </a:solidFill>
                  <a:latin typeface="Codec Pro Bold"/>
                  <a:ea typeface="Codec Pro Bold"/>
                  <a:cs typeface="Codec Pro Bold"/>
                  <a:sym typeface="Codec Pro Bold"/>
                </a:rPr>
                <a:t>kiến trúc Clean</a:t>
              </a:r>
              <a:r>
                <a:rPr lang="en-US" sz="2999">
                  <a:solidFill>
                    <a:srgbClr val="F0F4F8"/>
                  </a:solidFill>
                  <a:latin typeface="Codec Pro"/>
                  <a:ea typeface="Codec Pro"/>
                  <a:cs typeface="Codec Pro"/>
                  <a:sym typeface="Codec Pro"/>
                </a:rPr>
                <a:t> đã giúp nhóm giảm thiểu lỗi và cải thiện khả năng bảo trì cho ứng dụng MedCare, làm cho nó ổn định hơn.</a:t>
              </a:r>
            </a:p>
          </p:txBody>
        </p:sp>
        <p:sp>
          <p:nvSpPr>
            <p:cNvPr name="TextBox 23" id="23"/>
            <p:cNvSpPr txBox="true"/>
            <p:nvPr/>
          </p:nvSpPr>
          <p:spPr>
            <a:xfrm rot="0">
              <a:off x="0" y="-76200"/>
              <a:ext cx="5281434" cy="1320800"/>
            </a:xfrm>
            <a:prstGeom prst="rect">
              <a:avLst/>
            </a:prstGeom>
          </p:spPr>
          <p:txBody>
            <a:bodyPr anchor="t" rtlCol="false" tIns="0" lIns="0" bIns="0" rIns="0">
              <a:spAutoFit/>
            </a:bodyPr>
            <a:lstStyle/>
            <a:p>
              <a:pPr algn="ctr" marL="0" indent="0" lvl="0">
                <a:lnSpc>
                  <a:spcPts val="3899"/>
                </a:lnSpc>
              </a:pPr>
              <a:r>
                <a:rPr lang="en-US" b="true" sz="2999">
                  <a:solidFill>
                    <a:srgbClr val="FFFFFF"/>
                  </a:solidFill>
                  <a:latin typeface="Codec Pro Ultra-Bold"/>
                  <a:ea typeface="Codec Pro Ultra-Bold"/>
                  <a:cs typeface="Codec Pro Ultra-Bold"/>
                  <a:sym typeface="Codec Pro Ultra-Bold"/>
                </a:rPr>
                <a:t>Kiến trúc Clean giúp giảm lỗi</a:t>
              </a:r>
            </a:p>
          </p:txBody>
        </p:sp>
      </p:grpSp>
      <p:sp>
        <p:nvSpPr>
          <p:cNvPr name="Freeform 24" id="24"/>
          <p:cNvSpPr/>
          <p:nvPr/>
        </p:nvSpPr>
        <p:spPr>
          <a:xfrm flipH="false" flipV="false" rot="-758035">
            <a:off x="458614" y="182826"/>
            <a:ext cx="1883342" cy="1911141"/>
          </a:xfrm>
          <a:custGeom>
            <a:avLst/>
            <a:gdLst/>
            <a:ahLst/>
            <a:cxnLst/>
            <a:rect r="r" b="b" t="t" l="l"/>
            <a:pathLst>
              <a:path h="1911141" w="1883342">
                <a:moveTo>
                  <a:pt x="0" y="0"/>
                </a:moveTo>
                <a:lnTo>
                  <a:pt x="1883342" y="0"/>
                </a:lnTo>
                <a:lnTo>
                  <a:pt x="1883342" y="1911141"/>
                </a:lnTo>
                <a:lnTo>
                  <a:pt x="0" y="1911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5606067" y="7758885"/>
            <a:ext cx="1763417" cy="1932030"/>
          </a:xfrm>
          <a:custGeom>
            <a:avLst/>
            <a:gdLst/>
            <a:ahLst/>
            <a:cxnLst/>
            <a:rect r="r" b="b" t="t" l="l"/>
            <a:pathLst>
              <a:path h="1932030" w="1763417">
                <a:moveTo>
                  <a:pt x="0" y="0"/>
                </a:moveTo>
                <a:lnTo>
                  <a:pt x="1763416" y="0"/>
                </a:lnTo>
                <a:lnTo>
                  <a:pt x="1763416" y="1932030"/>
                </a:lnTo>
                <a:lnTo>
                  <a:pt x="0" y="19320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7ACC"/>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003366"/>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FFFFFF"/>
            </a:solidFill>
          </p:spPr>
        </p:sp>
      </p:grpSp>
      <p:grpSp>
        <p:nvGrpSpPr>
          <p:cNvPr name="Group 5" id="5"/>
          <p:cNvGrpSpPr/>
          <p:nvPr/>
        </p:nvGrpSpPr>
        <p:grpSpPr>
          <a:xfrm rot="0">
            <a:off x="1800225" y="3764449"/>
            <a:ext cx="4717524" cy="4960451"/>
            <a:chOff x="0" y="0"/>
            <a:chExt cx="1242476" cy="1306456"/>
          </a:xfrm>
        </p:grpSpPr>
        <p:sp>
          <p:nvSpPr>
            <p:cNvPr name="Freeform 6" id="6"/>
            <p:cNvSpPr/>
            <p:nvPr/>
          </p:nvSpPr>
          <p:spPr>
            <a:xfrm flipH="false" flipV="false" rot="0">
              <a:off x="0" y="0"/>
              <a:ext cx="1242476" cy="1306456"/>
            </a:xfrm>
            <a:custGeom>
              <a:avLst/>
              <a:gdLst/>
              <a:ahLst/>
              <a:cxnLst/>
              <a:rect r="r" b="b" t="t" l="l"/>
              <a:pathLst>
                <a:path h="1306456" w="1242476">
                  <a:moveTo>
                    <a:pt x="82055" y="0"/>
                  </a:moveTo>
                  <a:lnTo>
                    <a:pt x="1160421" y="0"/>
                  </a:lnTo>
                  <a:cubicBezTo>
                    <a:pt x="1182183" y="0"/>
                    <a:pt x="1203054" y="8645"/>
                    <a:pt x="1218442" y="24033"/>
                  </a:cubicBezTo>
                  <a:cubicBezTo>
                    <a:pt x="1233831" y="39422"/>
                    <a:pt x="1242476" y="60293"/>
                    <a:pt x="1242476" y="82055"/>
                  </a:cubicBezTo>
                  <a:lnTo>
                    <a:pt x="1242476" y="1224401"/>
                  </a:lnTo>
                  <a:cubicBezTo>
                    <a:pt x="1242476" y="1246164"/>
                    <a:pt x="1233831" y="1267035"/>
                    <a:pt x="1218442" y="1282423"/>
                  </a:cubicBezTo>
                  <a:cubicBezTo>
                    <a:pt x="1203054" y="1297811"/>
                    <a:pt x="1182183" y="1306456"/>
                    <a:pt x="1160421" y="1306456"/>
                  </a:cubicBezTo>
                  <a:lnTo>
                    <a:pt x="82055" y="1306456"/>
                  </a:lnTo>
                  <a:cubicBezTo>
                    <a:pt x="60293" y="1306456"/>
                    <a:pt x="39422" y="1297811"/>
                    <a:pt x="24033" y="1282423"/>
                  </a:cubicBezTo>
                  <a:cubicBezTo>
                    <a:pt x="8645" y="1267035"/>
                    <a:pt x="0" y="1246164"/>
                    <a:pt x="0" y="1224401"/>
                  </a:cubicBezTo>
                  <a:lnTo>
                    <a:pt x="0" y="82055"/>
                  </a:lnTo>
                  <a:cubicBezTo>
                    <a:pt x="0" y="60293"/>
                    <a:pt x="8645" y="39422"/>
                    <a:pt x="24033" y="24033"/>
                  </a:cubicBezTo>
                  <a:cubicBezTo>
                    <a:pt x="39422" y="8645"/>
                    <a:pt x="60293" y="0"/>
                    <a:pt x="82055" y="0"/>
                  </a:cubicBezTo>
                  <a:close/>
                </a:path>
              </a:pathLst>
            </a:custGeom>
            <a:solidFill>
              <a:srgbClr val="000000">
                <a:alpha val="0"/>
              </a:srgbClr>
            </a:solidFill>
            <a:ln w="38100" cap="rnd">
              <a:solidFill>
                <a:srgbClr val="000000"/>
              </a:solidFill>
              <a:prstDash val="solid"/>
              <a:round/>
            </a:ln>
          </p:spPr>
        </p:sp>
        <p:sp>
          <p:nvSpPr>
            <p:cNvPr name="TextBox 7" id="7"/>
            <p:cNvSpPr txBox="true"/>
            <p:nvPr/>
          </p:nvSpPr>
          <p:spPr>
            <a:xfrm>
              <a:off x="0" y="-66675"/>
              <a:ext cx="1242476" cy="1373131"/>
            </a:xfrm>
            <a:prstGeom prst="rect">
              <a:avLst/>
            </a:prstGeom>
          </p:spPr>
          <p:txBody>
            <a:bodyPr anchor="ctr" rtlCol="false" tIns="127000" lIns="127000" bIns="127000" rIns="127000"/>
            <a:lstStyle/>
            <a:p>
              <a:pPr algn="ctr" marL="0" indent="0" lvl="0">
                <a:lnSpc>
                  <a:spcPts val="3120"/>
                </a:lnSpc>
                <a:spcBef>
                  <a:spcPct val="0"/>
                </a:spcBef>
              </a:pPr>
            </a:p>
          </p:txBody>
        </p:sp>
      </p:grpSp>
      <p:grpSp>
        <p:nvGrpSpPr>
          <p:cNvPr name="Group 8" id="8"/>
          <p:cNvGrpSpPr/>
          <p:nvPr/>
        </p:nvGrpSpPr>
        <p:grpSpPr>
          <a:xfrm rot="0">
            <a:off x="6785238" y="3764449"/>
            <a:ext cx="4717524" cy="4960451"/>
            <a:chOff x="0" y="0"/>
            <a:chExt cx="1242476" cy="1306456"/>
          </a:xfrm>
        </p:grpSpPr>
        <p:sp>
          <p:nvSpPr>
            <p:cNvPr name="Freeform 9" id="9"/>
            <p:cNvSpPr/>
            <p:nvPr/>
          </p:nvSpPr>
          <p:spPr>
            <a:xfrm flipH="false" flipV="false" rot="0">
              <a:off x="0" y="0"/>
              <a:ext cx="1242476" cy="1306456"/>
            </a:xfrm>
            <a:custGeom>
              <a:avLst/>
              <a:gdLst/>
              <a:ahLst/>
              <a:cxnLst/>
              <a:rect r="r" b="b" t="t" l="l"/>
              <a:pathLst>
                <a:path h="1306456" w="1242476">
                  <a:moveTo>
                    <a:pt x="82055" y="0"/>
                  </a:moveTo>
                  <a:lnTo>
                    <a:pt x="1160421" y="0"/>
                  </a:lnTo>
                  <a:cubicBezTo>
                    <a:pt x="1182183" y="0"/>
                    <a:pt x="1203054" y="8645"/>
                    <a:pt x="1218442" y="24033"/>
                  </a:cubicBezTo>
                  <a:cubicBezTo>
                    <a:pt x="1233831" y="39422"/>
                    <a:pt x="1242476" y="60293"/>
                    <a:pt x="1242476" y="82055"/>
                  </a:cubicBezTo>
                  <a:lnTo>
                    <a:pt x="1242476" y="1224401"/>
                  </a:lnTo>
                  <a:cubicBezTo>
                    <a:pt x="1242476" y="1246164"/>
                    <a:pt x="1233831" y="1267035"/>
                    <a:pt x="1218442" y="1282423"/>
                  </a:cubicBezTo>
                  <a:cubicBezTo>
                    <a:pt x="1203054" y="1297811"/>
                    <a:pt x="1182183" y="1306456"/>
                    <a:pt x="1160421" y="1306456"/>
                  </a:cubicBezTo>
                  <a:lnTo>
                    <a:pt x="82055" y="1306456"/>
                  </a:lnTo>
                  <a:cubicBezTo>
                    <a:pt x="60293" y="1306456"/>
                    <a:pt x="39422" y="1297811"/>
                    <a:pt x="24033" y="1282423"/>
                  </a:cubicBezTo>
                  <a:cubicBezTo>
                    <a:pt x="8645" y="1267035"/>
                    <a:pt x="0" y="1246164"/>
                    <a:pt x="0" y="1224401"/>
                  </a:cubicBezTo>
                  <a:lnTo>
                    <a:pt x="0" y="82055"/>
                  </a:lnTo>
                  <a:cubicBezTo>
                    <a:pt x="0" y="60293"/>
                    <a:pt x="8645" y="39422"/>
                    <a:pt x="24033" y="24033"/>
                  </a:cubicBezTo>
                  <a:cubicBezTo>
                    <a:pt x="39422" y="8645"/>
                    <a:pt x="60293" y="0"/>
                    <a:pt x="82055" y="0"/>
                  </a:cubicBezTo>
                  <a:close/>
                </a:path>
              </a:pathLst>
            </a:custGeom>
            <a:solidFill>
              <a:srgbClr val="000000">
                <a:alpha val="0"/>
              </a:srgbClr>
            </a:solidFill>
            <a:ln w="38100" cap="rnd">
              <a:solidFill>
                <a:srgbClr val="000000"/>
              </a:solidFill>
              <a:prstDash val="solid"/>
              <a:round/>
            </a:ln>
          </p:spPr>
        </p:sp>
        <p:sp>
          <p:nvSpPr>
            <p:cNvPr name="TextBox 10" id="10"/>
            <p:cNvSpPr txBox="true"/>
            <p:nvPr/>
          </p:nvSpPr>
          <p:spPr>
            <a:xfrm>
              <a:off x="0" y="-66675"/>
              <a:ext cx="1242476" cy="1373131"/>
            </a:xfrm>
            <a:prstGeom prst="rect">
              <a:avLst/>
            </a:prstGeom>
          </p:spPr>
          <p:txBody>
            <a:bodyPr anchor="ctr" rtlCol="false" tIns="127000" lIns="127000" bIns="127000" rIns="127000"/>
            <a:lstStyle/>
            <a:p>
              <a:pPr algn="ctr" marL="0" indent="0" lvl="0">
                <a:lnSpc>
                  <a:spcPts val="3120"/>
                </a:lnSpc>
                <a:spcBef>
                  <a:spcPct val="0"/>
                </a:spcBef>
              </a:pPr>
            </a:p>
          </p:txBody>
        </p:sp>
      </p:grpSp>
      <p:grpSp>
        <p:nvGrpSpPr>
          <p:cNvPr name="Group 11" id="11"/>
          <p:cNvGrpSpPr/>
          <p:nvPr/>
        </p:nvGrpSpPr>
        <p:grpSpPr>
          <a:xfrm rot="0">
            <a:off x="11770251" y="3764449"/>
            <a:ext cx="4717524" cy="4960451"/>
            <a:chOff x="0" y="0"/>
            <a:chExt cx="1242476" cy="1306456"/>
          </a:xfrm>
        </p:grpSpPr>
        <p:sp>
          <p:nvSpPr>
            <p:cNvPr name="Freeform 12" id="12"/>
            <p:cNvSpPr/>
            <p:nvPr/>
          </p:nvSpPr>
          <p:spPr>
            <a:xfrm flipH="false" flipV="false" rot="0">
              <a:off x="0" y="0"/>
              <a:ext cx="1242476" cy="1306456"/>
            </a:xfrm>
            <a:custGeom>
              <a:avLst/>
              <a:gdLst/>
              <a:ahLst/>
              <a:cxnLst/>
              <a:rect r="r" b="b" t="t" l="l"/>
              <a:pathLst>
                <a:path h="1306456" w="1242476">
                  <a:moveTo>
                    <a:pt x="82055" y="0"/>
                  </a:moveTo>
                  <a:lnTo>
                    <a:pt x="1160421" y="0"/>
                  </a:lnTo>
                  <a:cubicBezTo>
                    <a:pt x="1182183" y="0"/>
                    <a:pt x="1203054" y="8645"/>
                    <a:pt x="1218442" y="24033"/>
                  </a:cubicBezTo>
                  <a:cubicBezTo>
                    <a:pt x="1233831" y="39422"/>
                    <a:pt x="1242476" y="60293"/>
                    <a:pt x="1242476" y="82055"/>
                  </a:cubicBezTo>
                  <a:lnTo>
                    <a:pt x="1242476" y="1224401"/>
                  </a:lnTo>
                  <a:cubicBezTo>
                    <a:pt x="1242476" y="1246164"/>
                    <a:pt x="1233831" y="1267035"/>
                    <a:pt x="1218442" y="1282423"/>
                  </a:cubicBezTo>
                  <a:cubicBezTo>
                    <a:pt x="1203054" y="1297811"/>
                    <a:pt x="1182183" y="1306456"/>
                    <a:pt x="1160421" y="1306456"/>
                  </a:cubicBezTo>
                  <a:lnTo>
                    <a:pt x="82055" y="1306456"/>
                  </a:lnTo>
                  <a:cubicBezTo>
                    <a:pt x="60293" y="1306456"/>
                    <a:pt x="39422" y="1297811"/>
                    <a:pt x="24033" y="1282423"/>
                  </a:cubicBezTo>
                  <a:cubicBezTo>
                    <a:pt x="8645" y="1267035"/>
                    <a:pt x="0" y="1246164"/>
                    <a:pt x="0" y="1224401"/>
                  </a:cubicBezTo>
                  <a:lnTo>
                    <a:pt x="0" y="82055"/>
                  </a:lnTo>
                  <a:cubicBezTo>
                    <a:pt x="0" y="60293"/>
                    <a:pt x="8645" y="39422"/>
                    <a:pt x="24033" y="24033"/>
                  </a:cubicBezTo>
                  <a:cubicBezTo>
                    <a:pt x="39422" y="8645"/>
                    <a:pt x="60293" y="0"/>
                    <a:pt x="82055" y="0"/>
                  </a:cubicBezTo>
                  <a:close/>
                </a:path>
              </a:pathLst>
            </a:custGeom>
            <a:solidFill>
              <a:srgbClr val="000000">
                <a:alpha val="0"/>
              </a:srgbClr>
            </a:solidFill>
            <a:ln w="38100" cap="rnd">
              <a:solidFill>
                <a:srgbClr val="000000"/>
              </a:solidFill>
              <a:prstDash val="solid"/>
              <a:round/>
            </a:ln>
          </p:spPr>
        </p:sp>
        <p:sp>
          <p:nvSpPr>
            <p:cNvPr name="TextBox 13" id="13"/>
            <p:cNvSpPr txBox="true"/>
            <p:nvPr/>
          </p:nvSpPr>
          <p:spPr>
            <a:xfrm>
              <a:off x="0" y="-66675"/>
              <a:ext cx="1242476" cy="1373131"/>
            </a:xfrm>
            <a:prstGeom prst="rect">
              <a:avLst/>
            </a:prstGeom>
          </p:spPr>
          <p:txBody>
            <a:bodyPr anchor="ctr" rtlCol="false" tIns="127000" lIns="127000" bIns="127000" rIns="127000"/>
            <a:lstStyle/>
            <a:p>
              <a:pPr algn="ctr" marL="0" indent="0" lvl="0">
                <a:lnSpc>
                  <a:spcPts val="3120"/>
                </a:lnSpc>
                <a:spcBef>
                  <a:spcPct val="0"/>
                </a:spcBef>
              </a:pPr>
            </a:p>
          </p:txBody>
        </p:sp>
      </p:grpSp>
      <p:sp>
        <p:nvSpPr>
          <p:cNvPr name="TextBox 14" id="14"/>
          <p:cNvSpPr txBox="true"/>
          <p:nvPr/>
        </p:nvSpPr>
        <p:spPr>
          <a:xfrm rot="0">
            <a:off x="2105025" y="1504950"/>
            <a:ext cx="14077950" cy="1695450"/>
          </a:xfrm>
          <a:prstGeom prst="rect">
            <a:avLst/>
          </a:prstGeom>
        </p:spPr>
        <p:txBody>
          <a:bodyPr anchor="t" rtlCol="false" tIns="0" lIns="0" bIns="0" rIns="0">
            <a:spAutoFit/>
          </a:bodyPr>
          <a:lstStyle/>
          <a:p>
            <a:pPr algn="ctr" marL="0" indent="0" lvl="0">
              <a:lnSpc>
                <a:spcPts val="6480"/>
              </a:lnSpc>
            </a:pPr>
            <a:r>
              <a:rPr lang="en-US" b="true" sz="5400" spc="-135">
                <a:solidFill>
                  <a:srgbClr val="FFFFFF"/>
                </a:solidFill>
                <a:latin typeface="Gatwick Ultra-Bold"/>
                <a:ea typeface="Gatwick Ultra-Bold"/>
                <a:cs typeface="Gatwick Ultra-Bold"/>
                <a:sym typeface="Gatwick Ultra-Bold"/>
              </a:rPr>
              <a:t>Hướng phát triển tương lai cho MedCare</a:t>
            </a:r>
          </a:p>
        </p:txBody>
      </p:sp>
      <p:grpSp>
        <p:nvGrpSpPr>
          <p:cNvPr name="Group 15" id="15"/>
          <p:cNvGrpSpPr/>
          <p:nvPr/>
        </p:nvGrpSpPr>
        <p:grpSpPr>
          <a:xfrm rot="0">
            <a:off x="2178450" y="4248150"/>
            <a:ext cx="3961075" cy="4371948"/>
            <a:chOff x="0" y="0"/>
            <a:chExt cx="5281434" cy="5829264"/>
          </a:xfrm>
        </p:grpSpPr>
        <p:sp>
          <p:nvSpPr>
            <p:cNvPr name="TextBox 16" id="16"/>
            <p:cNvSpPr txBox="true"/>
            <p:nvPr/>
          </p:nvSpPr>
          <p:spPr>
            <a:xfrm rot="0">
              <a:off x="0" y="1269964"/>
              <a:ext cx="5281434" cy="4559300"/>
            </a:xfrm>
            <a:prstGeom prst="rect">
              <a:avLst/>
            </a:prstGeom>
          </p:spPr>
          <p:txBody>
            <a:bodyPr anchor="t" rtlCol="false" tIns="0" lIns="0" bIns="0" rIns="0">
              <a:spAutoFit/>
            </a:bodyPr>
            <a:lstStyle/>
            <a:p>
              <a:pPr algn="ctr" marL="0" indent="0" lvl="0">
                <a:lnSpc>
                  <a:spcPts val="3899"/>
                </a:lnSpc>
              </a:pPr>
              <a:r>
                <a:rPr lang="en-US" sz="2999">
                  <a:solidFill>
                    <a:srgbClr val="F0F4F8"/>
                  </a:solidFill>
                  <a:latin typeface="Codec Pro"/>
                  <a:ea typeface="Codec Pro"/>
                  <a:cs typeface="Codec Pro"/>
                  <a:sym typeface="Codec Pro"/>
                </a:rPr>
                <a:t>Tích hợp </a:t>
              </a:r>
              <a:r>
                <a:rPr lang="en-US" b="true" sz="2999">
                  <a:solidFill>
                    <a:srgbClr val="F0F4F8"/>
                  </a:solidFill>
                  <a:latin typeface="Codec Pro Bold"/>
                  <a:ea typeface="Codec Pro Bold"/>
                  <a:cs typeface="Codec Pro Bold"/>
                  <a:sym typeface="Codec Pro Bold"/>
                </a:rPr>
                <a:t>AI</a:t>
              </a:r>
              <a:r>
                <a:rPr lang="en-US" sz="2999">
                  <a:solidFill>
                    <a:srgbClr val="F0F4F8"/>
                  </a:solidFill>
                  <a:latin typeface="Codec Pro"/>
                  <a:ea typeface="Codec Pro"/>
                  <a:cs typeface="Codec Pro"/>
                  <a:sym typeface="Codec Pro"/>
                </a:rPr>
                <a:t> và Machine Learning vào ứng dụng để gợi ý liều dùng thuốc dựa trên thông tin người dùng và lịch sử sức khỏe.</a:t>
              </a:r>
            </a:p>
          </p:txBody>
        </p:sp>
        <p:sp>
          <p:nvSpPr>
            <p:cNvPr name="TextBox 17" id="17"/>
            <p:cNvSpPr txBox="true"/>
            <p:nvPr/>
          </p:nvSpPr>
          <p:spPr>
            <a:xfrm rot="0">
              <a:off x="0" y="-76200"/>
              <a:ext cx="5281434" cy="1320800"/>
            </a:xfrm>
            <a:prstGeom prst="rect">
              <a:avLst/>
            </a:prstGeom>
          </p:spPr>
          <p:txBody>
            <a:bodyPr anchor="t" rtlCol="false" tIns="0" lIns="0" bIns="0" rIns="0">
              <a:spAutoFit/>
            </a:bodyPr>
            <a:lstStyle/>
            <a:p>
              <a:pPr algn="ctr" marL="0" indent="0" lvl="0">
                <a:lnSpc>
                  <a:spcPts val="3899"/>
                </a:lnSpc>
              </a:pPr>
              <a:r>
                <a:rPr lang="en-US" b="true" sz="2999">
                  <a:solidFill>
                    <a:srgbClr val="FFFFFF"/>
                  </a:solidFill>
                  <a:latin typeface="Codec Pro Ultra-Bold"/>
                  <a:ea typeface="Codec Pro Ultra-Bold"/>
                  <a:cs typeface="Codec Pro Ultra-Bold"/>
                  <a:sym typeface="Codec Pro Ultra-Bold"/>
                </a:rPr>
                <a:t>AI &amp; Machine Learning</a:t>
              </a:r>
            </a:p>
          </p:txBody>
        </p:sp>
      </p:grpSp>
      <p:grpSp>
        <p:nvGrpSpPr>
          <p:cNvPr name="Group 18" id="18"/>
          <p:cNvGrpSpPr/>
          <p:nvPr/>
        </p:nvGrpSpPr>
        <p:grpSpPr>
          <a:xfrm rot="0">
            <a:off x="7163462" y="4248150"/>
            <a:ext cx="3961075" cy="3886200"/>
            <a:chOff x="0" y="0"/>
            <a:chExt cx="5281434" cy="5181601"/>
          </a:xfrm>
        </p:grpSpPr>
        <p:sp>
          <p:nvSpPr>
            <p:cNvPr name="TextBox 19" id="19"/>
            <p:cNvSpPr txBox="true"/>
            <p:nvPr/>
          </p:nvSpPr>
          <p:spPr>
            <a:xfrm rot="0">
              <a:off x="0" y="622300"/>
              <a:ext cx="5281434" cy="4559300"/>
            </a:xfrm>
            <a:prstGeom prst="rect">
              <a:avLst/>
            </a:prstGeom>
          </p:spPr>
          <p:txBody>
            <a:bodyPr anchor="t" rtlCol="false" tIns="0" lIns="0" bIns="0" rIns="0">
              <a:spAutoFit/>
            </a:bodyPr>
            <a:lstStyle/>
            <a:p>
              <a:pPr algn="ctr" marL="0" indent="0" lvl="0">
                <a:lnSpc>
                  <a:spcPts val="3899"/>
                </a:lnSpc>
              </a:pPr>
              <a:r>
                <a:rPr lang="en-US" sz="2999">
                  <a:solidFill>
                    <a:srgbClr val="F0F4F8"/>
                  </a:solidFill>
                  <a:latin typeface="Codec Pro"/>
                  <a:ea typeface="Codec Pro"/>
                  <a:cs typeface="Codec Pro"/>
                  <a:sym typeface="Codec Pro"/>
                </a:rPr>
                <a:t>Ứng dụng sẽ </a:t>
              </a:r>
              <a:r>
                <a:rPr lang="en-US" b="true" sz="2999">
                  <a:solidFill>
                    <a:srgbClr val="F0F4F8"/>
                  </a:solidFill>
                  <a:latin typeface="Codec Pro Bold"/>
                  <a:ea typeface="Codec Pro Bold"/>
                  <a:cs typeface="Codec Pro Bold"/>
                  <a:sym typeface="Codec Pro Bold"/>
                </a:rPr>
                <a:t>tích hợp hồ sơ sức khỏe điện tử</a:t>
              </a:r>
              <a:r>
                <a:rPr lang="en-US" sz="2999">
                  <a:solidFill>
                    <a:srgbClr val="F0F4F8"/>
                  </a:solidFill>
                  <a:latin typeface="Codec Pro"/>
                  <a:ea typeface="Codec Pro"/>
                  <a:cs typeface="Codec Pro"/>
                  <a:sym typeface="Codec Pro"/>
                </a:rPr>
                <a:t> (EHR) giúp người dùng quản lý thông tin y tế một cách dễ dàng và hiệu quả hơn.</a:t>
              </a:r>
            </a:p>
          </p:txBody>
        </p:sp>
        <p:sp>
          <p:nvSpPr>
            <p:cNvPr name="TextBox 20" id="20"/>
            <p:cNvSpPr txBox="true"/>
            <p:nvPr/>
          </p:nvSpPr>
          <p:spPr>
            <a:xfrm rot="0">
              <a:off x="0" y="-76200"/>
              <a:ext cx="5281434" cy="673100"/>
            </a:xfrm>
            <a:prstGeom prst="rect">
              <a:avLst/>
            </a:prstGeom>
          </p:spPr>
          <p:txBody>
            <a:bodyPr anchor="t" rtlCol="false" tIns="0" lIns="0" bIns="0" rIns="0">
              <a:spAutoFit/>
            </a:bodyPr>
            <a:lstStyle/>
            <a:p>
              <a:pPr algn="ctr" marL="0" indent="0" lvl="0">
                <a:lnSpc>
                  <a:spcPts val="3899"/>
                </a:lnSpc>
              </a:pPr>
              <a:r>
                <a:rPr lang="en-US" b="true" sz="2999">
                  <a:solidFill>
                    <a:srgbClr val="FFFFFF"/>
                  </a:solidFill>
                  <a:latin typeface="Codec Pro Ultra-Bold"/>
                  <a:ea typeface="Codec Pro Ultra-Bold"/>
                  <a:cs typeface="Codec Pro Ultra-Bold"/>
                  <a:sym typeface="Codec Pro Ultra-Bold"/>
                </a:rPr>
                <a:t>Tích hợp EHR</a:t>
              </a:r>
            </a:p>
          </p:txBody>
        </p:sp>
      </p:grpSp>
      <p:grpSp>
        <p:nvGrpSpPr>
          <p:cNvPr name="Group 21" id="21"/>
          <p:cNvGrpSpPr/>
          <p:nvPr/>
        </p:nvGrpSpPr>
        <p:grpSpPr>
          <a:xfrm rot="0">
            <a:off x="12148475" y="4248150"/>
            <a:ext cx="3961075" cy="3962400"/>
            <a:chOff x="0" y="0"/>
            <a:chExt cx="5281434" cy="5283200"/>
          </a:xfrm>
        </p:grpSpPr>
        <p:sp>
          <p:nvSpPr>
            <p:cNvPr name="TextBox 22" id="22"/>
            <p:cNvSpPr txBox="true"/>
            <p:nvPr/>
          </p:nvSpPr>
          <p:spPr>
            <a:xfrm rot="0">
              <a:off x="0" y="625475"/>
              <a:ext cx="5281434" cy="4657725"/>
            </a:xfrm>
            <a:prstGeom prst="rect">
              <a:avLst/>
            </a:prstGeom>
          </p:spPr>
          <p:txBody>
            <a:bodyPr anchor="t" rtlCol="false" tIns="0" lIns="0" bIns="0" rIns="0">
              <a:spAutoFit/>
            </a:bodyPr>
            <a:lstStyle/>
            <a:p>
              <a:pPr algn="ctr" marL="0" indent="0" lvl="0">
                <a:lnSpc>
                  <a:spcPts val="3900"/>
                </a:lnSpc>
              </a:pPr>
              <a:r>
                <a:rPr lang="en-US" sz="3000">
                  <a:solidFill>
                    <a:srgbClr val="F0F4F8"/>
                  </a:solidFill>
                  <a:latin typeface="Codec Pro"/>
                  <a:ea typeface="Codec Pro"/>
                  <a:cs typeface="Codec Pro"/>
                  <a:sym typeface="Codec Pro"/>
                </a:rPr>
                <a:t>Đầu tư vào việc </a:t>
              </a:r>
              <a:r>
                <a:rPr lang="en-US" b="true" sz="3000">
                  <a:solidFill>
                    <a:srgbClr val="F0F4F8"/>
                  </a:solidFill>
                  <a:latin typeface="Codec Pro Bold"/>
                  <a:ea typeface="Codec Pro Bold"/>
                  <a:cs typeface="Codec Pro Bold"/>
                  <a:sym typeface="Codec Pro Bold"/>
                </a:rPr>
                <a:t>tối ưu hóa hiệu suất</a:t>
              </a:r>
              <a:r>
                <a:rPr lang="en-US" sz="3000">
                  <a:solidFill>
                    <a:srgbClr val="F0F4F8"/>
                  </a:solidFill>
                  <a:latin typeface="Codec Pro"/>
                  <a:ea typeface="Codec Pro"/>
                  <a:cs typeface="Codec Pro"/>
                  <a:sym typeface="Codec Pro"/>
                </a:rPr>
                <a:t> của ứng dụng nhằm giảm kích thước và tăng tốc độ tải trang cho người dùng trên cả hai nền tảng.</a:t>
              </a:r>
            </a:p>
          </p:txBody>
        </p:sp>
        <p:sp>
          <p:nvSpPr>
            <p:cNvPr name="TextBox 23" id="23"/>
            <p:cNvSpPr txBox="true"/>
            <p:nvPr/>
          </p:nvSpPr>
          <p:spPr>
            <a:xfrm rot="0">
              <a:off x="0" y="-85725"/>
              <a:ext cx="5281434" cy="695325"/>
            </a:xfrm>
            <a:prstGeom prst="rect">
              <a:avLst/>
            </a:prstGeom>
          </p:spPr>
          <p:txBody>
            <a:bodyPr anchor="t" rtlCol="false" tIns="0" lIns="0" bIns="0" rIns="0">
              <a:spAutoFit/>
            </a:bodyPr>
            <a:lstStyle/>
            <a:p>
              <a:pPr algn="ctr" marL="0" indent="0" lvl="0">
                <a:lnSpc>
                  <a:spcPts val="3900"/>
                </a:lnSpc>
              </a:pPr>
              <a:r>
                <a:rPr lang="en-US" b="true" sz="3000">
                  <a:solidFill>
                    <a:srgbClr val="FFFFFF"/>
                  </a:solidFill>
                  <a:latin typeface="Codec Pro Ultra-Bold"/>
                  <a:ea typeface="Codec Pro Ultra-Bold"/>
                  <a:cs typeface="Codec Pro Ultra-Bold"/>
                  <a:sym typeface="Codec Pro Ultra-Bold"/>
                </a:rPr>
                <a:t>Tối ưu hiệu suất</a:t>
              </a:r>
            </a:p>
          </p:txBody>
        </p:sp>
      </p:grpSp>
      <p:sp>
        <p:nvSpPr>
          <p:cNvPr name="Freeform 24" id="24"/>
          <p:cNvSpPr/>
          <p:nvPr/>
        </p:nvSpPr>
        <p:spPr>
          <a:xfrm flipH="false" flipV="false" rot="-758035">
            <a:off x="410989" y="182826"/>
            <a:ext cx="1883342" cy="1911141"/>
          </a:xfrm>
          <a:custGeom>
            <a:avLst/>
            <a:gdLst/>
            <a:ahLst/>
            <a:cxnLst/>
            <a:rect r="r" b="b" t="t" l="l"/>
            <a:pathLst>
              <a:path h="1911141" w="1883342">
                <a:moveTo>
                  <a:pt x="0" y="0"/>
                </a:moveTo>
                <a:lnTo>
                  <a:pt x="1883342" y="0"/>
                </a:lnTo>
                <a:lnTo>
                  <a:pt x="1883342" y="1911141"/>
                </a:lnTo>
                <a:lnTo>
                  <a:pt x="0" y="1911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5663472" y="7625902"/>
            <a:ext cx="1595828" cy="1748418"/>
          </a:xfrm>
          <a:custGeom>
            <a:avLst/>
            <a:gdLst/>
            <a:ahLst/>
            <a:cxnLst/>
            <a:rect r="r" b="b" t="t" l="l"/>
            <a:pathLst>
              <a:path h="1748418" w="1595828">
                <a:moveTo>
                  <a:pt x="0" y="0"/>
                </a:moveTo>
                <a:lnTo>
                  <a:pt x="1595828" y="0"/>
                </a:lnTo>
                <a:lnTo>
                  <a:pt x="1595828" y="1748418"/>
                </a:lnTo>
                <a:lnTo>
                  <a:pt x="0" y="17484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5B96"/>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003366"/>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FFFFFF"/>
            </a:solidFill>
          </p:spPr>
        </p:sp>
      </p:grpSp>
      <p:sp>
        <p:nvSpPr>
          <p:cNvPr name="TextBox 5" id="5"/>
          <p:cNvSpPr txBox="true"/>
          <p:nvPr/>
        </p:nvSpPr>
        <p:spPr>
          <a:xfrm rot="0">
            <a:off x="2105025" y="4267200"/>
            <a:ext cx="4010025" cy="1695450"/>
          </a:xfrm>
          <a:prstGeom prst="rect">
            <a:avLst/>
          </a:prstGeom>
        </p:spPr>
        <p:txBody>
          <a:bodyPr anchor="t" rtlCol="false" tIns="0" lIns="0" bIns="0" rIns="0">
            <a:spAutoFit/>
          </a:bodyPr>
          <a:lstStyle/>
          <a:p>
            <a:pPr algn="ctr" marL="0" indent="0" lvl="0">
              <a:lnSpc>
                <a:spcPts val="6480"/>
              </a:lnSpc>
            </a:pPr>
            <a:r>
              <a:rPr lang="en-US" b="true" sz="5400" spc="-135">
                <a:solidFill>
                  <a:srgbClr val="FFFFFF"/>
                </a:solidFill>
                <a:latin typeface="Gatwick Ultra-Bold"/>
                <a:ea typeface="Gatwick Ultra-Bold"/>
                <a:cs typeface="Gatwick Ultra-Bold"/>
                <a:sym typeface="Gatwick Ultra-Bold"/>
              </a:rPr>
              <a:t>Kết luận Dự án</a:t>
            </a:r>
          </a:p>
        </p:txBody>
      </p:sp>
      <p:grpSp>
        <p:nvGrpSpPr>
          <p:cNvPr name="Group 6" id="6"/>
          <p:cNvGrpSpPr/>
          <p:nvPr/>
        </p:nvGrpSpPr>
        <p:grpSpPr>
          <a:xfrm rot="0">
            <a:off x="6909150" y="1562100"/>
            <a:ext cx="9578625" cy="7162800"/>
            <a:chOff x="0" y="0"/>
            <a:chExt cx="2522765" cy="1886499"/>
          </a:xfrm>
        </p:grpSpPr>
        <p:sp>
          <p:nvSpPr>
            <p:cNvPr name="Freeform 7" id="7"/>
            <p:cNvSpPr/>
            <p:nvPr/>
          </p:nvSpPr>
          <p:spPr>
            <a:xfrm flipH="false" flipV="false" rot="0">
              <a:off x="0" y="0"/>
              <a:ext cx="2522765" cy="1886499"/>
            </a:xfrm>
            <a:custGeom>
              <a:avLst/>
              <a:gdLst/>
              <a:ahLst/>
              <a:cxnLst/>
              <a:rect r="r" b="b" t="t" l="l"/>
              <a:pathLst>
                <a:path h="1886499" w="2522765">
                  <a:moveTo>
                    <a:pt x="40412" y="0"/>
                  </a:moveTo>
                  <a:lnTo>
                    <a:pt x="2482353" y="0"/>
                  </a:lnTo>
                  <a:cubicBezTo>
                    <a:pt x="2493071" y="0"/>
                    <a:pt x="2503350" y="4258"/>
                    <a:pt x="2510929" y="11837"/>
                  </a:cubicBezTo>
                  <a:cubicBezTo>
                    <a:pt x="2518508" y="19415"/>
                    <a:pt x="2522765" y="29694"/>
                    <a:pt x="2522765" y="40412"/>
                  </a:cubicBezTo>
                  <a:lnTo>
                    <a:pt x="2522765" y="1846086"/>
                  </a:lnTo>
                  <a:cubicBezTo>
                    <a:pt x="2522765" y="1856804"/>
                    <a:pt x="2518508" y="1867084"/>
                    <a:pt x="2510929" y="1874662"/>
                  </a:cubicBezTo>
                  <a:cubicBezTo>
                    <a:pt x="2503350" y="1882241"/>
                    <a:pt x="2493071" y="1886499"/>
                    <a:pt x="2482353" y="1886499"/>
                  </a:cubicBezTo>
                  <a:lnTo>
                    <a:pt x="40412" y="1886499"/>
                  </a:lnTo>
                  <a:cubicBezTo>
                    <a:pt x="29694" y="1886499"/>
                    <a:pt x="19415" y="1882241"/>
                    <a:pt x="11837" y="1874662"/>
                  </a:cubicBezTo>
                  <a:cubicBezTo>
                    <a:pt x="4258" y="1867084"/>
                    <a:pt x="0" y="1856804"/>
                    <a:pt x="0" y="1846086"/>
                  </a:cubicBezTo>
                  <a:lnTo>
                    <a:pt x="0" y="40412"/>
                  </a:lnTo>
                  <a:cubicBezTo>
                    <a:pt x="0" y="29694"/>
                    <a:pt x="4258" y="19415"/>
                    <a:pt x="11837" y="11837"/>
                  </a:cubicBezTo>
                  <a:cubicBezTo>
                    <a:pt x="19415" y="4258"/>
                    <a:pt x="29694" y="0"/>
                    <a:pt x="40412" y="0"/>
                  </a:cubicBezTo>
                  <a:close/>
                </a:path>
              </a:pathLst>
            </a:custGeom>
            <a:solidFill>
              <a:srgbClr val="000000">
                <a:alpha val="0"/>
              </a:srgbClr>
            </a:solidFill>
            <a:ln w="38100" cap="rnd">
              <a:solidFill>
                <a:srgbClr val="000000"/>
              </a:solidFill>
              <a:prstDash val="solid"/>
              <a:round/>
            </a:ln>
          </p:spPr>
        </p:sp>
        <p:sp>
          <p:nvSpPr>
            <p:cNvPr name="TextBox 8" id="8"/>
            <p:cNvSpPr txBox="true"/>
            <p:nvPr/>
          </p:nvSpPr>
          <p:spPr>
            <a:xfrm>
              <a:off x="0" y="-66675"/>
              <a:ext cx="2522765" cy="1953174"/>
            </a:xfrm>
            <a:prstGeom prst="rect">
              <a:avLst/>
            </a:prstGeom>
          </p:spPr>
          <p:txBody>
            <a:bodyPr anchor="ctr" rtlCol="false" tIns="127000" lIns="127000" bIns="127000" rIns="127000"/>
            <a:lstStyle/>
            <a:p>
              <a:pPr algn="ctr" marL="0" indent="0" lvl="0">
                <a:lnSpc>
                  <a:spcPts val="3120"/>
                </a:lnSpc>
              </a:pPr>
            </a:p>
          </p:txBody>
        </p:sp>
      </p:grpSp>
      <p:sp>
        <p:nvSpPr>
          <p:cNvPr name="TextBox 9" id="9"/>
          <p:cNvSpPr txBox="true"/>
          <p:nvPr/>
        </p:nvSpPr>
        <p:spPr>
          <a:xfrm rot="0">
            <a:off x="7417397" y="1913531"/>
            <a:ext cx="8109008" cy="6383739"/>
          </a:xfrm>
          <a:prstGeom prst="rect">
            <a:avLst/>
          </a:prstGeom>
        </p:spPr>
        <p:txBody>
          <a:bodyPr anchor="t" rtlCol="false" tIns="0" lIns="0" bIns="0" rIns="0">
            <a:spAutoFit/>
          </a:bodyPr>
          <a:lstStyle/>
          <a:p>
            <a:pPr algn="ctr" marL="0" indent="0" lvl="0">
              <a:lnSpc>
                <a:spcPts val="3899"/>
              </a:lnSpc>
            </a:pPr>
            <a:r>
              <a:rPr lang="en-US" sz="2999">
                <a:solidFill>
                  <a:srgbClr val="F0F4F8"/>
                </a:solidFill>
                <a:latin typeface="Codec Pro"/>
                <a:ea typeface="Codec Pro"/>
                <a:cs typeface="Codec Pro"/>
                <a:sym typeface="Codec Pro"/>
              </a:rPr>
              <a:t>Dự án MedCare đã </a:t>
            </a:r>
            <a:r>
              <a:rPr lang="en-US" b="true" sz="2999">
                <a:solidFill>
                  <a:srgbClr val="F0F4F8"/>
                </a:solidFill>
                <a:latin typeface="Codec Pro Bold"/>
                <a:ea typeface="Codec Pro Bold"/>
                <a:cs typeface="Codec Pro Bold"/>
                <a:sym typeface="Codec Pro Bold"/>
              </a:rPr>
              <a:t>hoàn thành đúng tiến độ</a:t>
            </a:r>
            <a:r>
              <a:rPr lang="en-US" sz="2999">
                <a:solidFill>
                  <a:srgbClr val="F0F4F8"/>
                </a:solidFill>
                <a:latin typeface="Codec Pro"/>
                <a:ea typeface="Codec Pro"/>
                <a:cs typeface="Codec Pro"/>
                <a:sym typeface="Codec Pro"/>
              </a:rPr>
              <a:t>, đáp ứng đầy đủ các mục tiêu về phạm vi, chất lượng và thời gian.</a:t>
            </a:r>
          </a:p>
          <a:p>
            <a:pPr algn="ctr" marL="0" indent="0" lvl="0">
              <a:lnSpc>
                <a:spcPts val="3899"/>
              </a:lnSpc>
            </a:pPr>
          </a:p>
          <a:p>
            <a:pPr algn="ctr" marL="0" indent="0" lvl="0">
              <a:lnSpc>
                <a:spcPts val="3899"/>
              </a:lnSpc>
            </a:pPr>
            <a:r>
              <a:rPr lang="en-US" sz="2999">
                <a:solidFill>
                  <a:srgbClr val="F0F4F8"/>
                </a:solidFill>
                <a:latin typeface="Codec Pro"/>
                <a:ea typeface="Codec Pro"/>
                <a:cs typeface="Codec Pro"/>
                <a:sym typeface="Codec Pro"/>
              </a:rPr>
              <a:t> Ứng dụng không chỉ chứng minh tính khả thi kỹ thuật mà còn thể hiện tiềm năng thương mại hóa cao trong lĩnh vực chăm sóc sức khỏe. </a:t>
            </a:r>
          </a:p>
          <a:p>
            <a:pPr algn="ctr" marL="0" indent="0" lvl="0">
              <a:lnSpc>
                <a:spcPts val="3899"/>
              </a:lnSpc>
            </a:pPr>
          </a:p>
          <a:p>
            <a:pPr algn="ctr" marL="0" indent="0" lvl="0">
              <a:lnSpc>
                <a:spcPts val="3899"/>
              </a:lnSpc>
            </a:pPr>
            <a:r>
              <a:rPr lang="en-US" sz="2999">
                <a:solidFill>
                  <a:srgbClr val="F0F4F8"/>
                </a:solidFill>
                <a:latin typeface="Codec Pro"/>
                <a:ea typeface="Codec Pro"/>
                <a:cs typeface="Codec Pro"/>
                <a:sym typeface="Codec Pro"/>
              </a:rPr>
              <a:t>Với tính năng tiện lợi và sự minh bạch trong quy trình mua thuốc, MedCare hứa hẹn sẽ là giải pháp tối ưu cho người sử dụng và các nhà thuốc uy tín.</a:t>
            </a:r>
          </a:p>
        </p:txBody>
      </p:sp>
      <p:sp>
        <p:nvSpPr>
          <p:cNvPr name="Freeform 10" id="10"/>
          <p:cNvSpPr/>
          <p:nvPr/>
        </p:nvSpPr>
        <p:spPr>
          <a:xfrm flipH="false" flipV="false" rot="-758035">
            <a:off x="401464" y="182826"/>
            <a:ext cx="1883342" cy="1911141"/>
          </a:xfrm>
          <a:custGeom>
            <a:avLst/>
            <a:gdLst/>
            <a:ahLst/>
            <a:cxnLst/>
            <a:rect r="r" b="b" t="t" l="l"/>
            <a:pathLst>
              <a:path h="1911141" w="1883342">
                <a:moveTo>
                  <a:pt x="0" y="0"/>
                </a:moveTo>
                <a:lnTo>
                  <a:pt x="1883342" y="0"/>
                </a:lnTo>
                <a:lnTo>
                  <a:pt x="1883342" y="1911141"/>
                </a:lnTo>
                <a:lnTo>
                  <a:pt x="0" y="1911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5345168" y="7277163"/>
            <a:ext cx="1914132" cy="2097157"/>
          </a:xfrm>
          <a:custGeom>
            <a:avLst/>
            <a:gdLst/>
            <a:ahLst/>
            <a:cxnLst/>
            <a:rect r="r" b="b" t="t" l="l"/>
            <a:pathLst>
              <a:path h="2097157" w="1914132">
                <a:moveTo>
                  <a:pt x="0" y="0"/>
                </a:moveTo>
                <a:lnTo>
                  <a:pt x="1914132" y="0"/>
                </a:lnTo>
                <a:lnTo>
                  <a:pt x="1914132" y="2097157"/>
                </a:lnTo>
                <a:lnTo>
                  <a:pt x="0" y="2097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7ACC"/>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003366"/>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FFFFFF"/>
            </a:solidFill>
          </p:spPr>
        </p:sp>
      </p:grpSp>
      <p:sp>
        <p:nvSpPr>
          <p:cNvPr name="Freeform 5" id="5"/>
          <p:cNvSpPr/>
          <p:nvPr/>
        </p:nvSpPr>
        <p:spPr>
          <a:xfrm flipH="false" flipV="false" rot="0">
            <a:off x="1028700" y="1028700"/>
            <a:ext cx="2520315" cy="8229600"/>
          </a:xfrm>
          <a:custGeom>
            <a:avLst/>
            <a:gdLst/>
            <a:ahLst/>
            <a:cxnLst/>
            <a:rect r="r" b="b" t="t" l="l"/>
            <a:pathLst>
              <a:path h="8229600" w="2520315">
                <a:moveTo>
                  <a:pt x="0" y="0"/>
                </a:moveTo>
                <a:lnTo>
                  <a:pt x="2520315" y="0"/>
                </a:lnTo>
                <a:lnTo>
                  <a:pt x="2520315"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3549015" y="2342926"/>
            <a:ext cx="3252439" cy="6915374"/>
          </a:xfrm>
          <a:custGeom>
            <a:avLst/>
            <a:gdLst/>
            <a:ahLst/>
            <a:cxnLst/>
            <a:rect r="r" b="b" t="t" l="l"/>
            <a:pathLst>
              <a:path h="6915374" w="3252439">
                <a:moveTo>
                  <a:pt x="0" y="0"/>
                </a:moveTo>
                <a:lnTo>
                  <a:pt x="3252439" y="0"/>
                </a:lnTo>
                <a:lnTo>
                  <a:pt x="3252439" y="6915374"/>
                </a:lnTo>
                <a:lnTo>
                  <a:pt x="0" y="6915374"/>
                </a:lnTo>
                <a:lnTo>
                  <a:pt x="0" y="0"/>
                </a:lnTo>
                <a:close/>
              </a:path>
            </a:pathLst>
          </a:custGeom>
          <a:blipFill>
            <a:blip r:embed="rId3"/>
            <a:stretch>
              <a:fillRect l="0" t="-533" r="-728" b="-533"/>
            </a:stretch>
          </a:blipFill>
        </p:spPr>
      </p:sp>
      <p:grpSp>
        <p:nvGrpSpPr>
          <p:cNvPr name="Group 7" id="7"/>
          <p:cNvGrpSpPr/>
          <p:nvPr/>
        </p:nvGrpSpPr>
        <p:grpSpPr>
          <a:xfrm rot="0">
            <a:off x="7697932" y="2907719"/>
            <a:ext cx="8837467" cy="3876675"/>
            <a:chOff x="0" y="0"/>
            <a:chExt cx="11783289" cy="5168900"/>
          </a:xfrm>
        </p:grpSpPr>
        <p:sp>
          <p:nvSpPr>
            <p:cNvPr name="TextBox 8" id="8"/>
            <p:cNvSpPr txBox="true"/>
            <p:nvPr/>
          </p:nvSpPr>
          <p:spPr>
            <a:xfrm rot="0">
              <a:off x="0" y="-76200"/>
              <a:ext cx="11783289" cy="4610100"/>
            </a:xfrm>
            <a:prstGeom prst="rect">
              <a:avLst/>
            </a:prstGeom>
          </p:spPr>
          <p:txBody>
            <a:bodyPr anchor="t" rtlCol="false" tIns="0" lIns="0" bIns="0" rIns="0">
              <a:spAutoFit/>
            </a:bodyPr>
            <a:lstStyle/>
            <a:p>
              <a:pPr algn="ctr" marL="0" indent="0" lvl="0">
                <a:lnSpc>
                  <a:spcPts val="8999"/>
                </a:lnSpc>
              </a:pPr>
              <a:r>
                <a:rPr lang="en-US" b="true" sz="7499" spc="-187">
                  <a:solidFill>
                    <a:srgbClr val="FFFFFF"/>
                  </a:solidFill>
                  <a:latin typeface="Gatwick Ultra-Bold"/>
                  <a:ea typeface="Gatwick Ultra-Bold"/>
                  <a:cs typeface="Gatwick Ultra-Bold"/>
                  <a:sym typeface="Gatwick Ultra-Bold"/>
                </a:rPr>
                <a:t>THANK YOU FOR LISTENING</a:t>
              </a:r>
            </a:p>
          </p:txBody>
        </p:sp>
        <p:sp>
          <p:nvSpPr>
            <p:cNvPr name="TextBox 9" id="9"/>
            <p:cNvSpPr txBox="true"/>
            <p:nvPr/>
          </p:nvSpPr>
          <p:spPr>
            <a:xfrm rot="0">
              <a:off x="0" y="4622165"/>
              <a:ext cx="11783289" cy="546735"/>
            </a:xfrm>
            <a:prstGeom prst="rect">
              <a:avLst/>
            </a:prstGeom>
          </p:spPr>
          <p:txBody>
            <a:bodyPr anchor="t" rtlCol="false" tIns="0" lIns="0" bIns="0" rIns="0">
              <a:spAutoFit/>
            </a:bodyPr>
            <a:lstStyle/>
            <a:p>
              <a:pPr algn="ctr" marL="0" indent="0" lvl="0">
                <a:lnSpc>
                  <a:spcPts val="3120"/>
                </a:lnSpc>
              </a:pPr>
            </a:p>
          </p:txBody>
        </p:sp>
      </p:grpSp>
      <p:sp>
        <p:nvSpPr>
          <p:cNvPr name="Freeform 10" id="10"/>
          <p:cNvSpPr/>
          <p:nvPr/>
        </p:nvSpPr>
        <p:spPr>
          <a:xfrm flipH="false" flipV="false" rot="0">
            <a:off x="15345168" y="7277163"/>
            <a:ext cx="1914132" cy="2097157"/>
          </a:xfrm>
          <a:custGeom>
            <a:avLst/>
            <a:gdLst/>
            <a:ahLst/>
            <a:cxnLst/>
            <a:rect r="r" b="b" t="t" l="l"/>
            <a:pathLst>
              <a:path h="2097157" w="1914132">
                <a:moveTo>
                  <a:pt x="0" y="0"/>
                </a:moveTo>
                <a:lnTo>
                  <a:pt x="1914132" y="0"/>
                </a:lnTo>
                <a:lnTo>
                  <a:pt x="1914132" y="2097157"/>
                </a:lnTo>
                <a:lnTo>
                  <a:pt x="0" y="2097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5B96"/>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003366"/>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FFFFFF"/>
            </a:solidFill>
          </p:spPr>
        </p:sp>
      </p:grpSp>
      <p:grpSp>
        <p:nvGrpSpPr>
          <p:cNvPr name="Group 5" id="5"/>
          <p:cNvGrpSpPr/>
          <p:nvPr/>
        </p:nvGrpSpPr>
        <p:grpSpPr>
          <a:xfrm rot="0">
            <a:off x="5589033" y="1562100"/>
            <a:ext cx="11383683" cy="7162800"/>
            <a:chOff x="0" y="0"/>
            <a:chExt cx="2998172" cy="1886499"/>
          </a:xfrm>
        </p:grpSpPr>
        <p:sp>
          <p:nvSpPr>
            <p:cNvPr name="Freeform 6" id="6"/>
            <p:cNvSpPr/>
            <p:nvPr/>
          </p:nvSpPr>
          <p:spPr>
            <a:xfrm flipH="false" flipV="false" rot="0">
              <a:off x="0" y="0"/>
              <a:ext cx="2998172" cy="1886499"/>
            </a:xfrm>
            <a:custGeom>
              <a:avLst/>
              <a:gdLst/>
              <a:ahLst/>
              <a:cxnLst/>
              <a:rect r="r" b="b" t="t" l="l"/>
              <a:pathLst>
                <a:path h="1886499" w="2998172">
                  <a:moveTo>
                    <a:pt x="34004" y="0"/>
                  </a:moveTo>
                  <a:lnTo>
                    <a:pt x="2964167" y="0"/>
                  </a:lnTo>
                  <a:cubicBezTo>
                    <a:pt x="2982947" y="0"/>
                    <a:pt x="2998172" y="15224"/>
                    <a:pt x="2998172" y="34004"/>
                  </a:cubicBezTo>
                  <a:lnTo>
                    <a:pt x="2998172" y="1852494"/>
                  </a:lnTo>
                  <a:cubicBezTo>
                    <a:pt x="2998172" y="1871275"/>
                    <a:pt x="2982947" y="1886499"/>
                    <a:pt x="2964167" y="1886499"/>
                  </a:cubicBezTo>
                  <a:lnTo>
                    <a:pt x="34004" y="1886499"/>
                  </a:lnTo>
                  <a:cubicBezTo>
                    <a:pt x="15224" y="1886499"/>
                    <a:pt x="0" y="1871275"/>
                    <a:pt x="0" y="1852494"/>
                  </a:cubicBezTo>
                  <a:lnTo>
                    <a:pt x="0" y="34004"/>
                  </a:lnTo>
                  <a:cubicBezTo>
                    <a:pt x="0" y="15224"/>
                    <a:pt x="15224" y="0"/>
                    <a:pt x="34004" y="0"/>
                  </a:cubicBezTo>
                  <a:close/>
                </a:path>
              </a:pathLst>
            </a:custGeom>
            <a:solidFill>
              <a:srgbClr val="000000">
                <a:alpha val="0"/>
              </a:srgbClr>
            </a:solidFill>
            <a:ln w="38100" cap="rnd">
              <a:solidFill>
                <a:srgbClr val="000000"/>
              </a:solidFill>
              <a:prstDash val="solid"/>
              <a:round/>
            </a:ln>
          </p:spPr>
        </p:sp>
        <p:sp>
          <p:nvSpPr>
            <p:cNvPr name="TextBox 7" id="7"/>
            <p:cNvSpPr txBox="true"/>
            <p:nvPr/>
          </p:nvSpPr>
          <p:spPr>
            <a:xfrm>
              <a:off x="0" y="-66675"/>
              <a:ext cx="2998172" cy="1953174"/>
            </a:xfrm>
            <a:prstGeom prst="rect">
              <a:avLst/>
            </a:prstGeom>
          </p:spPr>
          <p:txBody>
            <a:bodyPr anchor="ctr" rtlCol="false" tIns="127000" lIns="127000" bIns="127000" rIns="127000"/>
            <a:lstStyle/>
            <a:p>
              <a:pPr algn="ctr" marL="0" indent="0" lvl="0">
                <a:lnSpc>
                  <a:spcPts val="3120"/>
                </a:lnSpc>
              </a:pPr>
            </a:p>
          </p:txBody>
        </p:sp>
      </p:grpSp>
      <p:sp>
        <p:nvSpPr>
          <p:cNvPr name="TextBox 8" id="8"/>
          <p:cNvSpPr txBox="true"/>
          <p:nvPr/>
        </p:nvSpPr>
        <p:spPr>
          <a:xfrm rot="0">
            <a:off x="5866085" y="2075773"/>
            <a:ext cx="10981979" cy="5961059"/>
          </a:xfrm>
          <a:prstGeom prst="rect">
            <a:avLst/>
          </a:prstGeom>
        </p:spPr>
        <p:txBody>
          <a:bodyPr anchor="t" rtlCol="false" tIns="0" lIns="0" bIns="0" rIns="0">
            <a:spAutoFit/>
          </a:bodyPr>
          <a:lstStyle/>
          <a:p>
            <a:pPr algn="l" marL="0" indent="0" lvl="0">
              <a:lnSpc>
                <a:spcPts val="4755"/>
              </a:lnSpc>
            </a:pPr>
            <a:r>
              <a:rPr lang="en-US" sz="3170">
                <a:solidFill>
                  <a:srgbClr val="F0F4F8"/>
                </a:solidFill>
                <a:latin typeface="Codec Pro"/>
                <a:ea typeface="Codec Pro"/>
                <a:cs typeface="Codec Pro"/>
                <a:sym typeface="Codec Pro"/>
              </a:rPr>
              <a:t>Ứng dụng MedCare ra đời nhằm </a:t>
            </a:r>
            <a:r>
              <a:rPr lang="en-US" b="true" sz="3170">
                <a:solidFill>
                  <a:srgbClr val="F0F4F8"/>
                </a:solidFill>
                <a:latin typeface="Codec Pro Bold"/>
                <a:ea typeface="Codec Pro Bold"/>
                <a:cs typeface="Codec Pro Bold"/>
                <a:sym typeface="Codec Pro Bold"/>
              </a:rPr>
              <a:t>giải quyết nhu cầu</a:t>
            </a:r>
            <a:r>
              <a:rPr lang="en-US" sz="3170">
                <a:solidFill>
                  <a:srgbClr val="F0F4F8"/>
                </a:solidFill>
                <a:latin typeface="Codec Pro"/>
                <a:ea typeface="Codec Pro"/>
                <a:cs typeface="Codec Pro"/>
                <a:sym typeface="Codec Pro"/>
              </a:rPr>
              <a:t> chăm sóc sức khỏe ngày càng gia tăng và các vấn đề trong việc mua thuốc truyền thống. </a:t>
            </a:r>
          </a:p>
          <a:p>
            <a:pPr algn="l" marL="0" indent="0" lvl="0">
              <a:lnSpc>
                <a:spcPts val="4755"/>
              </a:lnSpc>
            </a:pPr>
          </a:p>
          <a:p>
            <a:pPr algn="l" marL="0" indent="0" lvl="0">
              <a:lnSpc>
                <a:spcPts val="4755"/>
              </a:lnSpc>
            </a:pPr>
            <a:r>
              <a:rPr lang="en-US" sz="3170">
                <a:solidFill>
                  <a:srgbClr val="F0F4F8"/>
                </a:solidFill>
                <a:latin typeface="Codec Pro"/>
                <a:ea typeface="Codec Pro"/>
                <a:cs typeface="Codec Pro"/>
                <a:sym typeface="Codec Pro"/>
              </a:rPr>
              <a:t>Ứng dụng này kết nối người dùng với các nhà thuốc uy tín, giúp mua thuốc nhanh chóng, an toàn và minh bạch.</a:t>
            </a:r>
          </a:p>
          <a:p>
            <a:pPr algn="l" marL="0" indent="0" lvl="0">
              <a:lnSpc>
                <a:spcPts val="4755"/>
              </a:lnSpc>
            </a:pPr>
            <a:r>
              <a:rPr lang="en-US" sz="3170">
                <a:solidFill>
                  <a:srgbClr val="F0F4F8"/>
                </a:solidFill>
                <a:latin typeface="Codec Pro"/>
                <a:ea typeface="Codec Pro"/>
                <a:cs typeface="Codec Pro"/>
                <a:sym typeface="Codec Pro"/>
              </a:rPr>
              <a:t> </a:t>
            </a:r>
          </a:p>
          <a:p>
            <a:pPr algn="l" marL="0" indent="0" lvl="0">
              <a:lnSpc>
                <a:spcPts val="4755"/>
              </a:lnSpc>
            </a:pPr>
            <a:r>
              <a:rPr lang="en-US" sz="3170">
                <a:solidFill>
                  <a:srgbClr val="F0F4F8"/>
                </a:solidFill>
                <a:latin typeface="Codec Pro"/>
                <a:ea typeface="Codec Pro"/>
                <a:cs typeface="Codec Pro"/>
                <a:sym typeface="Codec Pro"/>
              </a:rPr>
              <a:t>MedCare còn cung cấp dịch vụ tư vấn trực tuyến, mang lại trải nghiệm tốt nhất cho người dùng trong việc chăm sóc sức khỏe.</a:t>
            </a:r>
          </a:p>
        </p:txBody>
      </p:sp>
      <p:sp>
        <p:nvSpPr>
          <p:cNvPr name="Freeform 9" id="9"/>
          <p:cNvSpPr/>
          <p:nvPr/>
        </p:nvSpPr>
        <p:spPr>
          <a:xfrm flipH="false" flipV="false" rot="-758035">
            <a:off x="514089" y="87623"/>
            <a:ext cx="2477498" cy="2514066"/>
          </a:xfrm>
          <a:custGeom>
            <a:avLst/>
            <a:gdLst/>
            <a:ahLst/>
            <a:cxnLst/>
            <a:rect r="r" b="b" t="t" l="l"/>
            <a:pathLst>
              <a:path h="2514066" w="2477498">
                <a:moveTo>
                  <a:pt x="0" y="0"/>
                </a:moveTo>
                <a:lnTo>
                  <a:pt x="2477498" y="0"/>
                </a:lnTo>
                <a:lnTo>
                  <a:pt x="2477498" y="2514066"/>
                </a:lnTo>
                <a:lnTo>
                  <a:pt x="0" y="25140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028700" y="3857625"/>
            <a:ext cx="4010025" cy="2514600"/>
          </a:xfrm>
          <a:prstGeom prst="rect">
            <a:avLst/>
          </a:prstGeom>
        </p:spPr>
        <p:txBody>
          <a:bodyPr anchor="t" rtlCol="false" tIns="0" lIns="0" bIns="0" rIns="0">
            <a:spAutoFit/>
          </a:bodyPr>
          <a:lstStyle/>
          <a:p>
            <a:pPr algn="ctr" marL="0" indent="0" lvl="0">
              <a:lnSpc>
                <a:spcPts val="6480"/>
              </a:lnSpc>
            </a:pPr>
            <a:r>
              <a:rPr lang="en-US" b="true" sz="5400" spc="-135">
                <a:solidFill>
                  <a:srgbClr val="FFFFFF"/>
                </a:solidFill>
                <a:latin typeface="Gatwick Ultra-Bold"/>
                <a:ea typeface="Gatwick Ultra-Bold"/>
                <a:cs typeface="Gatwick Ultra-Bold"/>
                <a:sym typeface="Gatwick Ultra-Bold"/>
              </a:rPr>
              <a:t>Tổng quan ứng dụng</a:t>
            </a:r>
          </a:p>
        </p:txBody>
      </p:sp>
      <p:sp>
        <p:nvSpPr>
          <p:cNvPr name="Freeform 11" id="11"/>
          <p:cNvSpPr/>
          <p:nvPr/>
        </p:nvSpPr>
        <p:spPr>
          <a:xfrm flipH="false" flipV="false" rot="0">
            <a:off x="15475802" y="7420288"/>
            <a:ext cx="1783498" cy="1954032"/>
          </a:xfrm>
          <a:custGeom>
            <a:avLst/>
            <a:gdLst/>
            <a:ahLst/>
            <a:cxnLst/>
            <a:rect r="r" b="b" t="t" l="l"/>
            <a:pathLst>
              <a:path h="1954032" w="1783498">
                <a:moveTo>
                  <a:pt x="0" y="0"/>
                </a:moveTo>
                <a:lnTo>
                  <a:pt x="1783498" y="0"/>
                </a:lnTo>
                <a:lnTo>
                  <a:pt x="1783498" y="1954032"/>
                </a:lnTo>
                <a:lnTo>
                  <a:pt x="0" y="19540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7ACC"/>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003366"/>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FFFFFF"/>
            </a:solidFill>
          </p:spPr>
        </p:sp>
      </p:grpSp>
      <p:grpSp>
        <p:nvGrpSpPr>
          <p:cNvPr name="Group 5" id="5"/>
          <p:cNvGrpSpPr/>
          <p:nvPr/>
        </p:nvGrpSpPr>
        <p:grpSpPr>
          <a:xfrm rot="0">
            <a:off x="5939268" y="1562100"/>
            <a:ext cx="10548507" cy="7162800"/>
            <a:chOff x="0" y="0"/>
            <a:chExt cx="2778208" cy="1886499"/>
          </a:xfrm>
        </p:grpSpPr>
        <p:sp>
          <p:nvSpPr>
            <p:cNvPr name="Freeform 6" id="6"/>
            <p:cNvSpPr/>
            <p:nvPr/>
          </p:nvSpPr>
          <p:spPr>
            <a:xfrm flipH="false" flipV="false" rot="0">
              <a:off x="0" y="0"/>
              <a:ext cx="2778208" cy="1886499"/>
            </a:xfrm>
            <a:custGeom>
              <a:avLst/>
              <a:gdLst/>
              <a:ahLst/>
              <a:cxnLst/>
              <a:rect r="r" b="b" t="t" l="l"/>
              <a:pathLst>
                <a:path h="1886499" w="2778208">
                  <a:moveTo>
                    <a:pt x="36697" y="0"/>
                  </a:moveTo>
                  <a:lnTo>
                    <a:pt x="2741511" y="0"/>
                  </a:lnTo>
                  <a:cubicBezTo>
                    <a:pt x="2761778" y="0"/>
                    <a:pt x="2778208" y="16430"/>
                    <a:pt x="2778208" y="36697"/>
                  </a:cubicBezTo>
                  <a:lnTo>
                    <a:pt x="2778208" y="1849802"/>
                  </a:lnTo>
                  <a:cubicBezTo>
                    <a:pt x="2778208" y="1870069"/>
                    <a:pt x="2761778" y="1886499"/>
                    <a:pt x="2741511" y="1886499"/>
                  </a:cubicBezTo>
                  <a:lnTo>
                    <a:pt x="36697" y="1886499"/>
                  </a:lnTo>
                  <a:cubicBezTo>
                    <a:pt x="16430" y="1886499"/>
                    <a:pt x="0" y="1870069"/>
                    <a:pt x="0" y="1849802"/>
                  </a:cubicBezTo>
                  <a:lnTo>
                    <a:pt x="0" y="36697"/>
                  </a:lnTo>
                  <a:cubicBezTo>
                    <a:pt x="0" y="16430"/>
                    <a:pt x="16430" y="0"/>
                    <a:pt x="36697" y="0"/>
                  </a:cubicBezTo>
                  <a:close/>
                </a:path>
              </a:pathLst>
            </a:custGeom>
            <a:solidFill>
              <a:srgbClr val="000000">
                <a:alpha val="0"/>
              </a:srgbClr>
            </a:solidFill>
            <a:ln w="38100" cap="rnd">
              <a:solidFill>
                <a:srgbClr val="000000"/>
              </a:solidFill>
              <a:prstDash val="solid"/>
              <a:round/>
            </a:ln>
          </p:spPr>
        </p:sp>
        <p:sp>
          <p:nvSpPr>
            <p:cNvPr name="TextBox 7" id="7"/>
            <p:cNvSpPr txBox="true"/>
            <p:nvPr/>
          </p:nvSpPr>
          <p:spPr>
            <a:xfrm>
              <a:off x="0" y="-66675"/>
              <a:ext cx="2778208" cy="1953174"/>
            </a:xfrm>
            <a:prstGeom prst="rect">
              <a:avLst/>
            </a:prstGeom>
          </p:spPr>
          <p:txBody>
            <a:bodyPr anchor="ctr" rtlCol="false" tIns="127000" lIns="127000" bIns="127000" rIns="127000"/>
            <a:lstStyle/>
            <a:p>
              <a:pPr algn="ctr" marL="0" indent="0" lvl="0">
                <a:lnSpc>
                  <a:spcPts val="3120"/>
                </a:lnSpc>
              </a:pPr>
            </a:p>
          </p:txBody>
        </p:sp>
      </p:grpSp>
      <p:sp>
        <p:nvSpPr>
          <p:cNvPr name="Freeform 8" id="8"/>
          <p:cNvSpPr/>
          <p:nvPr/>
        </p:nvSpPr>
        <p:spPr>
          <a:xfrm flipH="false" flipV="false" rot="-1302843">
            <a:off x="573425" y="80322"/>
            <a:ext cx="2275377" cy="2308962"/>
          </a:xfrm>
          <a:custGeom>
            <a:avLst/>
            <a:gdLst/>
            <a:ahLst/>
            <a:cxnLst/>
            <a:rect r="r" b="b" t="t" l="l"/>
            <a:pathLst>
              <a:path h="2308962" w="2275377">
                <a:moveTo>
                  <a:pt x="0" y="0"/>
                </a:moveTo>
                <a:lnTo>
                  <a:pt x="2275377" y="0"/>
                </a:lnTo>
                <a:lnTo>
                  <a:pt x="2275377" y="2308962"/>
                </a:lnTo>
                <a:lnTo>
                  <a:pt x="0" y="23089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345168" y="7277163"/>
            <a:ext cx="1914132" cy="2097157"/>
          </a:xfrm>
          <a:custGeom>
            <a:avLst/>
            <a:gdLst/>
            <a:ahLst/>
            <a:cxnLst/>
            <a:rect r="r" b="b" t="t" l="l"/>
            <a:pathLst>
              <a:path h="2097157" w="1914132">
                <a:moveTo>
                  <a:pt x="0" y="0"/>
                </a:moveTo>
                <a:lnTo>
                  <a:pt x="1914132" y="0"/>
                </a:lnTo>
                <a:lnTo>
                  <a:pt x="1914132" y="2097157"/>
                </a:lnTo>
                <a:lnTo>
                  <a:pt x="0" y="2097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6254738" y="1950255"/>
            <a:ext cx="9308129" cy="6243614"/>
          </a:xfrm>
          <a:prstGeom prst="rect">
            <a:avLst/>
          </a:prstGeom>
        </p:spPr>
        <p:txBody>
          <a:bodyPr anchor="t" rtlCol="false" tIns="0" lIns="0" bIns="0" rIns="0">
            <a:spAutoFit/>
          </a:bodyPr>
          <a:lstStyle/>
          <a:p>
            <a:pPr algn="l" marL="0" indent="0" lvl="0">
              <a:lnSpc>
                <a:spcPts val="4500"/>
              </a:lnSpc>
            </a:pPr>
            <a:r>
              <a:rPr lang="en-US" sz="3000">
                <a:solidFill>
                  <a:srgbClr val="F0F4F8"/>
                </a:solidFill>
                <a:latin typeface="Codec Pro"/>
                <a:ea typeface="Codec Pro"/>
                <a:cs typeface="Codec Pro"/>
                <a:sym typeface="Codec Pro"/>
              </a:rPr>
              <a:t>Ứng dụng MedCare kết nối người dùng với </a:t>
            </a:r>
            <a:r>
              <a:rPr lang="en-US" b="true" sz="3000">
                <a:solidFill>
                  <a:srgbClr val="F0F4F8"/>
                </a:solidFill>
                <a:latin typeface="Codec Pro Bold"/>
                <a:ea typeface="Codec Pro Bold"/>
                <a:cs typeface="Codec Pro Bold"/>
                <a:sym typeface="Codec Pro Bold"/>
              </a:rPr>
              <a:t>nhà thuốc uy tín</a:t>
            </a:r>
            <a:r>
              <a:rPr lang="en-US" sz="3000">
                <a:solidFill>
                  <a:srgbClr val="F0F4F8"/>
                </a:solidFill>
                <a:latin typeface="Codec Pro"/>
                <a:ea typeface="Codec Pro"/>
                <a:cs typeface="Codec Pro"/>
                <a:sym typeface="Codec Pro"/>
              </a:rPr>
              <a:t>, giúp cải thiện trải nghiệm mua thuốc. </a:t>
            </a:r>
          </a:p>
          <a:p>
            <a:pPr algn="l" marL="0" indent="0" lvl="0">
              <a:lnSpc>
                <a:spcPts val="4500"/>
              </a:lnSpc>
            </a:pPr>
          </a:p>
          <a:p>
            <a:pPr algn="l" marL="0" indent="0" lvl="0">
              <a:lnSpc>
                <a:spcPts val="4500"/>
              </a:lnSpc>
            </a:pPr>
            <a:r>
              <a:rPr lang="en-US" sz="3000">
                <a:solidFill>
                  <a:srgbClr val="F0F4F8"/>
                </a:solidFill>
                <a:latin typeface="Codec Pro"/>
                <a:ea typeface="Codec Pro"/>
                <a:cs typeface="Codec Pro"/>
                <a:sym typeface="Codec Pro"/>
              </a:rPr>
              <a:t>Mục tiêu </a:t>
            </a:r>
            <a:r>
              <a:rPr lang="en-US" b="true" sz="3000">
                <a:solidFill>
                  <a:srgbClr val="F0F4F8"/>
                </a:solidFill>
                <a:latin typeface="Codec Pro Bold"/>
                <a:ea typeface="Codec Pro Bold"/>
                <a:cs typeface="Codec Pro Bold"/>
                <a:sym typeface="Codec Pro Bold"/>
              </a:rPr>
              <a:t>mua thuốc nhanh, an toàn, minh bạch</a:t>
            </a:r>
            <a:r>
              <a:rPr lang="en-US" sz="3000">
                <a:solidFill>
                  <a:srgbClr val="F0F4F8"/>
                </a:solidFill>
                <a:latin typeface="Codec Pro"/>
                <a:ea typeface="Codec Pro"/>
                <a:cs typeface="Codec Pro"/>
                <a:sym typeface="Codec Pro"/>
              </a:rPr>
              <a:t>, MedCare cung cấp nền tảng mua sắm thuốc trực tuyến dễ dàng và thuận tiện.</a:t>
            </a:r>
          </a:p>
          <a:p>
            <a:pPr algn="l" marL="0" indent="0" lvl="0">
              <a:lnSpc>
                <a:spcPts val="4500"/>
              </a:lnSpc>
            </a:pPr>
            <a:r>
              <a:rPr lang="en-US" sz="3000">
                <a:solidFill>
                  <a:srgbClr val="F0F4F8"/>
                </a:solidFill>
                <a:latin typeface="Codec Pro"/>
                <a:ea typeface="Codec Pro"/>
                <a:cs typeface="Codec Pro"/>
                <a:sym typeface="Codec Pro"/>
              </a:rPr>
              <a:t> </a:t>
            </a:r>
          </a:p>
          <a:p>
            <a:pPr algn="l" marL="0" indent="0" lvl="0">
              <a:lnSpc>
                <a:spcPts val="4500"/>
              </a:lnSpc>
            </a:pPr>
            <a:r>
              <a:rPr lang="en-US" sz="3000">
                <a:solidFill>
                  <a:srgbClr val="F0F4F8"/>
                </a:solidFill>
                <a:latin typeface="Codec Pro"/>
                <a:ea typeface="Codec Pro"/>
                <a:cs typeface="Codec Pro"/>
                <a:sym typeface="Codec Pro"/>
              </a:rPr>
              <a:t>Người dùng có thể tham gia tư vấn trực tuyến, nhận hỗ trợ từ dược sĩ và trải nghiệm dịch vụ đáng tin cậy, đảm bảo sức khỏe của bản thân và gia đình.</a:t>
            </a:r>
          </a:p>
        </p:txBody>
      </p:sp>
      <p:sp>
        <p:nvSpPr>
          <p:cNvPr name="TextBox 11" id="11"/>
          <p:cNvSpPr txBox="true"/>
          <p:nvPr/>
        </p:nvSpPr>
        <p:spPr>
          <a:xfrm rot="0">
            <a:off x="1028700" y="3863083"/>
            <a:ext cx="4010025" cy="1695450"/>
          </a:xfrm>
          <a:prstGeom prst="rect">
            <a:avLst/>
          </a:prstGeom>
        </p:spPr>
        <p:txBody>
          <a:bodyPr anchor="t" rtlCol="false" tIns="0" lIns="0" bIns="0" rIns="0">
            <a:spAutoFit/>
          </a:bodyPr>
          <a:lstStyle/>
          <a:p>
            <a:pPr algn="ctr" marL="0" indent="0" lvl="0">
              <a:lnSpc>
                <a:spcPts val="6480"/>
              </a:lnSpc>
            </a:pPr>
            <a:r>
              <a:rPr lang="en-US" b="true" sz="5400" spc="-135">
                <a:solidFill>
                  <a:srgbClr val="FFFFFF"/>
                </a:solidFill>
                <a:latin typeface="Gatwick Ultra-Bold"/>
                <a:ea typeface="Gatwick Ultra-Bold"/>
                <a:cs typeface="Gatwick Ultra-Bold"/>
                <a:sym typeface="Gatwick Ultra-Bold"/>
              </a:rPr>
              <a:t>Giải pháp MedCare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5B96"/>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003366"/>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FFFFFF"/>
            </a:solidFill>
          </p:spPr>
        </p:sp>
      </p:grpSp>
      <p:grpSp>
        <p:nvGrpSpPr>
          <p:cNvPr name="Group 5" id="5"/>
          <p:cNvGrpSpPr/>
          <p:nvPr/>
        </p:nvGrpSpPr>
        <p:grpSpPr>
          <a:xfrm rot="0">
            <a:off x="1800148" y="3352800"/>
            <a:ext cx="3414758" cy="3231344"/>
            <a:chOff x="0" y="0"/>
            <a:chExt cx="474381" cy="448901"/>
          </a:xfrm>
        </p:grpSpPr>
        <p:sp>
          <p:nvSpPr>
            <p:cNvPr name="Freeform 6" id="6"/>
            <p:cNvSpPr/>
            <p:nvPr/>
          </p:nvSpPr>
          <p:spPr>
            <a:xfrm flipH="false" flipV="false" rot="0">
              <a:off x="0" y="0"/>
              <a:ext cx="474381" cy="448901"/>
            </a:xfrm>
            <a:custGeom>
              <a:avLst/>
              <a:gdLst/>
              <a:ahLst/>
              <a:cxnLst/>
              <a:rect r="r" b="b" t="t" l="l"/>
              <a:pathLst>
                <a:path h="448901" w="474381">
                  <a:moveTo>
                    <a:pt x="113360" y="0"/>
                  </a:moveTo>
                  <a:lnTo>
                    <a:pt x="361021" y="0"/>
                  </a:lnTo>
                  <a:cubicBezTo>
                    <a:pt x="423628" y="0"/>
                    <a:pt x="474381" y="50753"/>
                    <a:pt x="474381" y="113360"/>
                  </a:cubicBezTo>
                  <a:lnTo>
                    <a:pt x="474381" y="335541"/>
                  </a:lnTo>
                  <a:cubicBezTo>
                    <a:pt x="474381" y="365606"/>
                    <a:pt x="462437" y="394439"/>
                    <a:pt x="441178" y="415698"/>
                  </a:cubicBezTo>
                  <a:cubicBezTo>
                    <a:pt x="419919" y="436958"/>
                    <a:pt x="391086" y="448901"/>
                    <a:pt x="361021" y="448901"/>
                  </a:cubicBezTo>
                  <a:lnTo>
                    <a:pt x="113360" y="448901"/>
                  </a:lnTo>
                  <a:cubicBezTo>
                    <a:pt x="83295" y="448901"/>
                    <a:pt x="54461" y="436958"/>
                    <a:pt x="33202" y="415698"/>
                  </a:cubicBezTo>
                  <a:cubicBezTo>
                    <a:pt x="11943" y="394439"/>
                    <a:pt x="0" y="365606"/>
                    <a:pt x="0" y="335541"/>
                  </a:cubicBezTo>
                  <a:lnTo>
                    <a:pt x="0" y="113360"/>
                  </a:lnTo>
                  <a:cubicBezTo>
                    <a:pt x="0" y="83295"/>
                    <a:pt x="11943" y="54461"/>
                    <a:pt x="33202" y="33202"/>
                  </a:cubicBezTo>
                  <a:cubicBezTo>
                    <a:pt x="54461" y="11943"/>
                    <a:pt x="83295" y="0"/>
                    <a:pt x="113360" y="0"/>
                  </a:cubicBezTo>
                  <a:close/>
                </a:path>
              </a:pathLst>
            </a:custGeom>
            <a:blipFill>
              <a:blip r:embed="rId2"/>
              <a:stretch>
                <a:fillRect l="-200" t="0" r="-200" b="0"/>
              </a:stretch>
            </a:blipFill>
            <a:ln w="38100" cap="rnd">
              <a:solidFill>
                <a:srgbClr val="000000"/>
              </a:solidFill>
              <a:prstDash val="solid"/>
              <a:round/>
            </a:ln>
          </p:spPr>
        </p:sp>
      </p:grpSp>
      <p:grpSp>
        <p:nvGrpSpPr>
          <p:cNvPr name="Group 7" id="7"/>
          <p:cNvGrpSpPr/>
          <p:nvPr/>
        </p:nvGrpSpPr>
        <p:grpSpPr>
          <a:xfrm rot="0">
            <a:off x="5523751" y="3352800"/>
            <a:ext cx="3465827" cy="3231344"/>
            <a:chOff x="0" y="0"/>
            <a:chExt cx="481475" cy="448901"/>
          </a:xfrm>
        </p:grpSpPr>
        <p:sp>
          <p:nvSpPr>
            <p:cNvPr name="Freeform 8" id="8"/>
            <p:cNvSpPr/>
            <p:nvPr/>
          </p:nvSpPr>
          <p:spPr>
            <a:xfrm flipH="false" flipV="false" rot="0">
              <a:off x="0" y="0"/>
              <a:ext cx="481475" cy="448901"/>
            </a:xfrm>
            <a:custGeom>
              <a:avLst/>
              <a:gdLst/>
              <a:ahLst/>
              <a:cxnLst/>
              <a:rect r="r" b="b" t="t" l="l"/>
              <a:pathLst>
                <a:path h="448901" w="481475">
                  <a:moveTo>
                    <a:pt x="111689" y="0"/>
                  </a:moveTo>
                  <a:lnTo>
                    <a:pt x="369786" y="0"/>
                  </a:lnTo>
                  <a:cubicBezTo>
                    <a:pt x="431470" y="0"/>
                    <a:pt x="481475" y="50005"/>
                    <a:pt x="481475" y="111689"/>
                  </a:cubicBezTo>
                  <a:lnTo>
                    <a:pt x="481475" y="337211"/>
                  </a:lnTo>
                  <a:cubicBezTo>
                    <a:pt x="481475" y="398896"/>
                    <a:pt x="431470" y="448901"/>
                    <a:pt x="369786" y="448901"/>
                  </a:cubicBezTo>
                  <a:lnTo>
                    <a:pt x="111689" y="448901"/>
                  </a:lnTo>
                  <a:cubicBezTo>
                    <a:pt x="50005" y="448901"/>
                    <a:pt x="0" y="398896"/>
                    <a:pt x="0" y="337211"/>
                  </a:cubicBezTo>
                  <a:lnTo>
                    <a:pt x="0" y="111689"/>
                  </a:lnTo>
                  <a:cubicBezTo>
                    <a:pt x="0" y="50005"/>
                    <a:pt x="50005" y="0"/>
                    <a:pt x="111689" y="0"/>
                  </a:cubicBezTo>
                  <a:close/>
                </a:path>
              </a:pathLst>
            </a:custGeom>
            <a:blipFill>
              <a:blip r:embed="rId3"/>
              <a:stretch>
                <a:fillRect l="-58" t="0" r="-58" b="0"/>
              </a:stretch>
            </a:blipFill>
            <a:ln w="38100" cap="rnd">
              <a:solidFill>
                <a:srgbClr val="000000"/>
              </a:solidFill>
              <a:prstDash val="solid"/>
              <a:round/>
            </a:ln>
          </p:spPr>
        </p:sp>
      </p:grpSp>
      <p:grpSp>
        <p:nvGrpSpPr>
          <p:cNvPr name="Group 9" id="9"/>
          <p:cNvGrpSpPr/>
          <p:nvPr/>
        </p:nvGrpSpPr>
        <p:grpSpPr>
          <a:xfrm rot="0">
            <a:off x="9298423" y="3352800"/>
            <a:ext cx="3459398" cy="3231344"/>
            <a:chOff x="0" y="0"/>
            <a:chExt cx="480582" cy="448901"/>
          </a:xfrm>
        </p:grpSpPr>
        <p:sp>
          <p:nvSpPr>
            <p:cNvPr name="Freeform 10" id="10"/>
            <p:cNvSpPr/>
            <p:nvPr/>
          </p:nvSpPr>
          <p:spPr>
            <a:xfrm flipH="false" flipV="false" rot="0">
              <a:off x="0" y="0"/>
              <a:ext cx="480582" cy="448901"/>
            </a:xfrm>
            <a:custGeom>
              <a:avLst/>
              <a:gdLst/>
              <a:ahLst/>
              <a:cxnLst/>
              <a:rect r="r" b="b" t="t" l="l"/>
              <a:pathLst>
                <a:path h="448901" w="480582">
                  <a:moveTo>
                    <a:pt x="111897" y="0"/>
                  </a:moveTo>
                  <a:lnTo>
                    <a:pt x="368685" y="0"/>
                  </a:lnTo>
                  <a:cubicBezTo>
                    <a:pt x="398362" y="0"/>
                    <a:pt x="426824" y="11789"/>
                    <a:pt x="447808" y="32774"/>
                  </a:cubicBezTo>
                  <a:cubicBezTo>
                    <a:pt x="468793" y="53759"/>
                    <a:pt x="480582" y="82220"/>
                    <a:pt x="480582" y="111897"/>
                  </a:cubicBezTo>
                  <a:lnTo>
                    <a:pt x="480582" y="337004"/>
                  </a:lnTo>
                  <a:cubicBezTo>
                    <a:pt x="480582" y="366681"/>
                    <a:pt x="468793" y="395142"/>
                    <a:pt x="447808" y="416127"/>
                  </a:cubicBezTo>
                  <a:cubicBezTo>
                    <a:pt x="426824" y="437112"/>
                    <a:pt x="398362" y="448901"/>
                    <a:pt x="368685" y="448901"/>
                  </a:cubicBezTo>
                  <a:lnTo>
                    <a:pt x="111897" y="448901"/>
                  </a:lnTo>
                  <a:cubicBezTo>
                    <a:pt x="82220" y="448901"/>
                    <a:pt x="53759" y="437112"/>
                    <a:pt x="32774" y="416127"/>
                  </a:cubicBezTo>
                  <a:cubicBezTo>
                    <a:pt x="11789" y="395142"/>
                    <a:pt x="0" y="366681"/>
                    <a:pt x="0" y="337004"/>
                  </a:cubicBezTo>
                  <a:lnTo>
                    <a:pt x="0" y="111897"/>
                  </a:lnTo>
                  <a:cubicBezTo>
                    <a:pt x="0" y="82220"/>
                    <a:pt x="11789" y="53759"/>
                    <a:pt x="32774" y="32774"/>
                  </a:cubicBezTo>
                  <a:cubicBezTo>
                    <a:pt x="53759" y="11789"/>
                    <a:pt x="82220" y="0"/>
                    <a:pt x="111897" y="0"/>
                  </a:cubicBezTo>
                  <a:close/>
                </a:path>
              </a:pathLst>
            </a:custGeom>
            <a:blipFill>
              <a:blip r:embed="rId4"/>
              <a:stretch>
                <a:fillRect l="-151" t="0" r="-151" b="0"/>
              </a:stretch>
            </a:blipFill>
            <a:ln w="38100" cap="rnd">
              <a:solidFill>
                <a:srgbClr val="000000"/>
              </a:solidFill>
              <a:prstDash val="solid"/>
              <a:round/>
            </a:ln>
          </p:spPr>
        </p:sp>
      </p:grpSp>
      <p:grpSp>
        <p:nvGrpSpPr>
          <p:cNvPr name="Group 11" id="11"/>
          <p:cNvGrpSpPr/>
          <p:nvPr/>
        </p:nvGrpSpPr>
        <p:grpSpPr>
          <a:xfrm rot="0">
            <a:off x="13066667" y="3352800"/>
            <a:ext cx="3421108" cy="3231344"/>
            <a:chOff x="0" y="0"/>
            <a:chExt cx="475263" cy="448901"/>
          </a:xfrm>
        </p:grpSpPr>
        <p:sp>
          <p:nvSpPr>
            <p:cNvPr name="Freeform 12" id="12"/>
            <p:cNvSpPr/>
            <p:nvPr/>
          </p:nvSpPr>
          <p:spPr>
            <a:xfrm flipH="false" flipV="false" rot="0">
              <a:off x="0" y="0"/>
              <a:ext cx="475263" cy="448901"/>
            </a:xfrm>
            <a:custGeom>
              <a:avLst/>
              <a:gdLst/>
              <a:ahLst/>
              <a:cxnLst/>
              <a:rect r="r" b="b" t="t" l="l"/>
              <a:pathLst>
                <a:path h="448901" w="475263">
                  <a:moveTo>
                    <a:pt x="113149" y="0"/>
                  </a:moveTo>
                  <a:lnTo>
                    <a:pt x="362114" y="0"/>
                  </a:lnTo>
                  <a:cubicBezTo>
                    <a:pt x="424604" y="0"/>
                    <a:pt x="475263" y="50659"/>
                    <a:pt x="475263" y="113149"/>
                  </a:cubicBezTo>
                  <a:lnTo>
                    <a:pt x="475263" y="335751"/>
                  </a:lnTo>
                  <a:cubicBezTo>
                    <a:pt x="475263" y="365760"/>
                    <a:pt x="463342" y="394540"/>
                    <a:pt x="442122" y="415760"/>
                  </a:cubicBezTo>
                  <a:cubicBezTo>
                    <a:pt x="420903" y="436980"/>
                    <a:pt x="392123" y="448901"/>
                    <a:pt x="362114" y="448901"/>
                  </a:cubicBezTo>
                  <a:lnTo>
                    <a:pt x="113149" y="448901"/>
                  </a:lnTo>
                  <a:cubicBezTo>
                    <a:pt x="50659" y="448901"/>
                    <a:pt x="0" y="398242"/>
                    <a:pt x="0" y="335751"/>
                  </a:cubicBezTo>
                  <a:lnTo>
                    <a:pt x="0" y="113149"/>
                  </a:lnTo>
                  <a:cubicBezTo>
                    <a:pt x="0" y="50659"/>
                    <a:pt x="50659" y="0"/>
                    <a:pt x="113149" y="0"/>
                  </a:cubicBezTo>
                  <a:close/>
                </a:path>
              </a:pathLst>
            </a:custGeom>
            <a:blipFill>
              <a:blip r:embed="rId5"/>
              <a:stretch>
                <a:fillRect l="-107" t="0" r="-107" b="0"/>
              </a:stretch>
            </a:blipFill>
            <a:ln w="38100" cap="rnd">
              <a:solidFill>
                <a:srgbClr val="000000"/>
              </a:solidFill>
              <a:prstDash val="solid"/>
              <a:round/>
            </a:ln>
          </p:spPr>
        </p:sp>
      </p:grpSp>
      <p:sp>
        <p:nvSpPr>
          <p:cNvPr name="Freeform 13" id="13"/>
          <p:cNvSpPr/>
          <p:nvPr/>
        </p:nvSpPr>
        <p:spPr>
          <a:xfrm flipH="false" flipV="false" rot="-864470">
            <a:off x="420986" y="131559"/>
            <a:ext cx="1988663" cy="2018016"/>
          </a:xfrm>
          <a:custGeom>
            <a:avLst/>
            <a:gdLst/>
            <a:ahLst/>
            <a:cxnLst/>
            <a:rect r="r" b="b" t="t" l="l"/>
            <a:pathLst>
              <a:path h="2018016" w="1988663">
                <a:moveTo>
                  <a:pt x="0" y="0"/>
                </a:moveTo>
                <a:lnTo>
                  <a:pt x="1988663" y="0"/>
                </a:lnTo>
                <a:lnTo>
                  <a:pt x="1988663" y="2018016"/>
                </a:lnTo>
                <a:lnTo>
                  <a:pt x="0" y="20180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2046965" y="6934146"/>
            <a:ext cx="2876550" cy="1586865"/>
            <a:chOff x="0" y="0"/>
            <a:chExt cx="3835400" cy="2115820"/>
          </a:xfrm>
        </p:grpSpPr>
        <p:sp>
          <p:nvSpPr>
            <p:cNvPr name="TextBox 15" id="15"/>
            <p:cNvSpPr txBox="true"/>
            <p:nvPr/>
          </p:nvSpPr>
          <p:spPr>
            <a:xfrm rot="0">
              <a:off x="0" y="527685"/>
              <a:ext cx="3835400" cy="1588135"/>
            </a:xfrm>
            <a:prstGeom prst="rect">
              <a:avLst/>
            </a:prstGeom>
          </p:spPr>
          <p:txBody>
            <a:bodyPr anchor="t" rtlCol="false" tIns="0" lIns="0" bIns="0" rIns="0">
              <a:spAutoFit/>
            </a:bodyPr>
            <a:lstStyle/>
            <a:p>
              <a:pPr algn="ctr" marL="0" indent="0" lvl="0">
                <a:lnSpc>
                  <a:spcPts val="3120"/>
                </a:lnSpc>
                <a:spcBef>
                  <a:spcPct val="0"/>
                </a:spcBef>
              </a:pPr>
              <a:r>
                <a:rPr lang="en-US" b="true" sz="2400">
                  <a:solidFill>
                    <a:srgbClr val="F0F4F8"/>
                  </a:solidFill>
                  <a:latin typeface="Codec Pro Bold"/>
                  <a:ea typeface="Codec Pro Bold"/>
                  <a:cs typeface="Codec Pro Bold"/>
                  <a:sym typeface="Codec Pro Bold"/>
                </a:rPr>
                <a:t>Đ</a:t>
              </a:r>
              <a:r>
                <a:rPr lang="en-US" b="true" sz="2400" strike="noStrike" u="none">
                  <a:solidFill>
                    <a:srgbClr val="F0F4F8"/>
                  </a:solidFill>
                  <a:latin typeface="Codec Pro Bold"/>
                  <a:ea typeface="Codec Pro Bold"/>
                  <a:cs typeface="Codec Pro Bold"/>
                  <a:sym typeface="Codec Pro Bold"/>
                </a:rPr>
                <a:t>a nền tảng</a:t>
              </a:r>
              <a:r>
                <a:rPr lang="en-US" sz="2400" strike="noStrike" u="none">
                  <a:solidFill>
                    <a:srgbClr val="F0F4F8"/>
                  </a:solidFill>
                  <a:latin typeface="Codec Pro"/>
                  <a:ea typeface="Codec Pro"/>
                  <a:cs typeface="Codec Pro"/>
                  <a:sym typeface="Codec Pro"/>
                </a:rPr>
                <a:t> cho người dùng sử dụng mọi lúc.</a:t>
              </a:r>
            </a:p>
          </p:txBody>
        </p:sp>
        <p:sp>
          <p:nvSpPr>
            <p:cNvPr name="TextBox 16" id="16"/>
            <p:cNvSpPr txBox="true"/>
            <p:nvPr/>
          </p:nvSpPr>
          <p:spPr>
            <a:xfrm rot="0">
              <a:off x="0" y="-66675"/>
              <a:ext cx="3835400" cy="559435"/>
            </a:xfrm>
            <a:prstGeom prst="rect">
              <a:avLst/>
            </a:prstGeom>
          </p:spPr>
          <p:txBody>
            <a:bodyPr anchor="t" rtlCol="false" tIns="0" lIns="0" bIns="0" rIns="0">
              <a:spAutoFit/>
            </a:bodyPr>
            <a:lstStyle/>
            <a:p>
              <a:pPr algn="ctr" marL="0" indent="0" lvl="0">
                <a:lnSpc>
                  <a:spcPts val="3120"/>
                </a:lnSpc>
                <a:spcBef>
                  <a:spcPct val="0"/>
                </a:spcBef>
              </a:pPr>
              <a:r>
                <a:rPr lang="en-US" b="true" sz="2400" strike="noStrike" u="none">
                  <a:solidFill>
                    <a:srgbClr val="F0F4F8"/>
                  </a:solidFill>
                  <a:latin typeface="Codec Pro Ultra-Bold"/>
                  <a:ea typeface="Codec Pro Ultra-Bold"/>
                  <a:cs typeface="Codec Pro Ultra-Bold"/>
                  <a:sym typeface="Codec Pro Ultra-Bold"/>
                </a:rPr>
                <a:t>Ứng dụng Di động</a:t>
              </a:r>
            </a:p>
          </p:txBody>
        </p:sp>
      </p:grpSp>
      <p:grpSp>
        <p:nvGrpSpPr>
          <p:cNvPr name="Group 17" id="17"/>
          <p:cNvGrpSpPr/>
          <p:nvPr/>
        </p:nvGrpSpPr>
        <p:grpSpPr>
          <a:xfrm rot="0">
            <a:off x="5817909" y="6934200"/>
            <a:ext cx="2876550" cy="1967865"/>
            <a:chOff x="0" y="0"/>
            <a:chExt cx="3835400" cy="2623820"/>
          </a:xfrm>
        </p:grpSpPr>
        <p:sp>
          <p:nvSpPr>
            <p:cNvPr name="TextBox 18" id="18"/>
            <p:cNvSpPr txBox="true"/>
            <p:nvPr/>
          </p:nvSpPr>
          <p:spPr>
            <a:xfrm rot="0">
              <a:off x="0" y="1035685"/>
              <a:ext cx="3835400" cy="1588135"/>
            </a:xfrm>
            <a:prstGeom prst="rect">
              <a:avLst/>
            </a:prstGeom>
          </p:spPr>
          <p:txBody>
            <a:bodyPr anchor="t" rtlCol="false" tIns="0" lIns="0" bIns="0" rIns="0">
              <a:spAutoFit/>
            </a:bodyPr>
            <a:lstStyle/>
            <a:p>
              <a:pPr algn="ctr" marL="0" indent="0" lvl="0">
                <a:lnSpc>
                  <a:spcPts val="3120"/>
                </a:lnSpc>
                <a:spcBef>
                  <a:spcPct val="0"/>
                </a:spcBef>
              </a:pPr>
              <a:r>
                <a:rPr lang="en-US" b="true" sz="2400" strike="noStrike" u="none">
                  <a:solidFill>
                    <a:srgbClr val="F0F4F8"/>
                  </a:solidFill>
                  <a:latin typeface="Codec Pro Bold"/>
                  <a:ea typeface="Codec Pro Bold"/>
                  <a:cs typeface="Codec Pro Bold"/>
                  <a:sym typeface="Codec Pro Bold"/>
                </a:rPr>
                <a:t>Giải pháp mua thuốc</a:t>
              </a:r>
              <a:r>
                <a:rPr lang="en-US" sz="2400" strike="noStrike" u="none">
                  <a:solidFill>
                    <a:srgbClr val="F0F4F8"/>
                  </a:solidFill>
                  <a:latin typeface="Codec Pro"/>
                  <a:ea typeface="Codec Pro"/>
                  <a:cs typeface="Codec Pro"/>
                  <a:sym typeface="Codec Pro"/>
                </a:rPr>
                <a:t> nhanh chóng và dễ dàng.</a:t>
              </a:r>
            </a:p>
          </p:txBody>
        </p:sp>
        <p:sp>
          <p:nvSpPr>
            <p:cNvPr name="TextBox 19" id="19"/>
            <p:cNvSpPr txBox="true"/>
            <p:nvPr/>
          </p:nvSpPr>
          <p:spPr>
            <a:xfrm rot="0">
              <a:off x="0" y="-66675"/>
              <a:ext cx="3835400" cy="1067435"/>
            </a:xfrm>
            <a:prstGeom prst="rect">
              <a:avLst/>
            </a:prstGeom>
          </p:spPr>
          <p:txBody>
            <a:bodyPr anchor="t" rtlCol="false" tIns="0" lIns="0" bIns="0" rIns="0">
              <a:spAutoFit/>
            </a:bodyPr>
            <a:lstStyle/>
            <a:p>
              <a:pPr algn="ctr" marL="0" indent="0" lvl="0">
                <a:lnSpc>
                  <a:spcPts val="3120"/>
                </a:lnSpc>
                <a:spcBef>
                  <a:spcPct val="0"/>
                </a:spcBef>
              </a:pPr>
              <a:r>
                <a:rPr lang="en-US" b="true" sz="2400" strike="noStrike" u="none">
                  <a:solidFill>
                    <a:srgbClr val="F0F4F8"/>
                  </a:solidFill>
                  <a:latin typeface="Codec Pro Ultra-Bold"/>
                  <a:ea typeface="Codec Pro Ultra-Bold"/>
                  <a:cs typeface="Codec Pro Ultra-Bold"/>
                  <a:sym typeface="Codec Pro Ultra-Bold"/>
                </a:rPr>
                <a:t>Nền tảng Mua Thuốc</a:t>
              </a:r>
            </a:p>
          </p:txBody>
        </p:sp>
      </p:grpSp>
      <p:grpSp>
        <p:nvGrpSpPr>
          <p:cNvPr name="Group 20" id="20"/>
          <p:cNvGrpSpPr/>
          <p:nvPr/>
        </p:nvGrpSpPr>
        <p:grpSpPr>
          <a:xfrm rot="0">
            <a:off x="9588854" y="6934200"/>
            <a:ext cx="2876550" cy="1577340"/>
            <a:chOff x="0" y="0"/>
            <a:chExt cx="3835400" cy="2103120"/>
          </a:xfrm>
        </p:grpSpPr>
        <p:sp>
          <p:nvSpPr>
            <p:cNvPr name="TextBox 21" id="21"/>
            <p:cNvSpPr txBox="true"/>
            <p:nvPr/>
          </p:nvSpPr>
          <p:spPr>
            <a:xfrm rot="0">
              <a:off x="0" y="514985"/>
              <a:ext cx="3835400" cy="1588135"/>
            </a:xfrm>
            <a:prstGeom prst="rect">
              <a:avLst/>
            </a:prstGeom>
          </p:spPr>
          <p:txBody>
            <a:bodyPr anchor="t" rtlCol="false" tIns="0" lIns="0" bIns="0" rIns="0">
              <a:spAutoFit/>
            </a:bodyPr>
            <a:lstStyle/>
            <a:p>
              <a:pPr algn="ctr" marL="0" indent="0" lvl="0">
                <a:lnSpc>
                  <a:spcPts val="3120"/>
                </a:lnSpc>
                <a:spcBef>
                  <a:spcPct val="0"/>
                </a:spcBef>
              </a:pPr>
              <a:r>
                <a:rPr lang="en-US" b="true" sz="2400" strike="noStrike" u="none">
                  <a:solidFill>
                    <a:srgbClr val="F0F4F8"/>
                  </a:solidFill>
                  <a:latin typeface="Codec Pro Bold"/>
                  <a:ea typeface="Codec Pro Bold"/>
                  <a:cs typeface="Codec Pro Bold"/>
                  <a:sym typeface="Codec Pro Bold"/>
                </a:rPr>
                <a:t>Quản lý hiệu quả</a:t>
              </a:r>
              <a:r>
                <a:rPr lang="en-US" sz="2400" strike="noStrike" u="none">
                  <a:solidFill>
                    <a:srgbClr val="F0F4F8"/>
                  </a:solidFill>
                  <a:latin typeface="Codec Pro"/>
                  <a:ea typeface="Codec Pro"/>
                  <a:cs typeface="Codec Pro"/>
                  <a:sym typeface="Codec Pro"/>
                </a:rPr>
                <a:t> với giao diện thân thiện.</a:t>
              </a:r>
            </a:p>
          </p:txBody>
        </p:sp>
        <p:sp>
          <p:nvSpPr>
            <p:cNvPr name="TextBox 22" id="22"/>
            <p:cNvSpPr txBox="true"/>
            <p:nvPr/>
          </p:nvSpPr>
          <p:spPr>
            <a:xfrm rot="0">
              <a:off x="0" y="-66675"/>
              <a:ext cx="3835400" cy="546735"/>
            </a:xfrm>
            <a:prstGeom prst="rect">
              <a:avLst/>
            </a:prstGeom>
          </p:spPr>
          <p:txBody>
            <a:bodyPr anchor="t" rtlCol="false" tIns="0" lIns="0" bIns="0" rIns="0">
              <a:spAutoFit/>
            </a:bodyPr>
            <a:lstStyle/>
            <a:p>
              <a:pPr algn="ctr" marL="0" indent="0" lvl="0">
                <a:lnSpc>
                  <a:spcPts val="3120"/>
                </a:lnSpc>
                <a:spcBef>
                  <a:spcPct val="0"/>
                </a:spcBef>
              </a:pPr>
              <a:r>
                <a:rPr lang="en-US" b="true" sz="2400" strike="noStrike" u="none">
                  <a:solidFill>
                    <a:srgbClr val="F0F4F8"/>
                  </a:solidFill>
                  <a:latin typeface="Codec Pro Ultra-Bold"/>
                  <a:ea typeface="Codec Pro Ultra-Bold"/>
                  <a:cs typeface="Codec Pro Ultra-Bold"/>
                  <a:sym typeface="Codec Pro Ultra-Bold"/>
                </a:rPr>
                <a:t>Hệ thống Quản trị</a:t>
              </a:r>
            </a:p>
          </p:txBody>
        </p:sp>
      </p:grpSp>
      <p:grpSp>
        <p:nvGrpSpPr>
          <p:cNvPr name="Group 23" id="23"/>
          <p:cNvGrpSpPr/>
          <p:nvPr/>
        </p:nvGrpSpPr>
        <p:grpSpPr>
          <a:xfrm rot="0">
            <a:off x="13364590" y="6934200"/>
            <a:ext cx="2876550" cy="1967865"/>
            <a:chOff x="0" y="0"/>
            <a:chExt cx="3835400" cy="2623820"/>
          </a:xfrm>
        </p:grpSpPr>
        <p:sp>
          <p:nvSpPr>
            <p:cNvPr name="TextBox 24" id="24"/>
            <p:cNvSpPr txBox="true"/>
            <p:nvPr/>
          </p:nvSpPr>
          <p:spPr>
            <a:xfrm rot="0">
              <a:off x="0" y="1035685"/>
              <a:ext cx="3835400" cy="1588135"/>
            </a:xfrm>
            <a:prstGeom prst="rect">
              <a:avLst/>
            </a:prstGeom>
          </p:spPr>
          <p:txBody>
            <a:bodyPr anchor="t" rtlCol="false" tIns="0" lIns="0" bIns="0" rIns="0">
              <a:spAutoFit/>
            </a:bodyPr>
            <a:lstStyle/>
            <a:p>
              <a:pPr algn="ctr" marL="0" indent="0" lvl="0">
                <a:lnSpc>
                  <a:spcPts val="3120"/>
                </a:lnSpc>
                <a:spcBef>
                  <a:spcPct val="0"/>
                </a:spcBef>
              </a:pPr>
              <a:r>
                <a:rPr lang="en-US" b="true" sz="2400" strike="noStrike" u="none">
                  <a:solidFill>
                    <a:srgbClr val="F0F4F8"/>
                  </a:solidFill>
                  <a:latin typeface="Codec Pro Bold"/>
                  <a:ea typeface="Codec Pro Bold"/>
                  <a:cs typeface="Codec Pro Bold"/>
                  <a:sym typeface="Codec Pro Bold"/>
                </a:rPr>
                <a:t>Đảm bảo an toàn</a:t>
              </a:r>
              <a:r>
                <a:rPr lang="en-US" sz="2400" strike="noStrike" u="none">
                  <a:solidFill>
                    <a:srgbClr val="F0F4F8"/>
                  </a:solidFill>
                  <a:latin typeface="Codec Pro"/>
                  <a:ea typeface="Codec Pro"/>
                  <a:cs typeface="Codec Pro"/>
                  <a:sym typeface="Codec Pro"/>
                </a:rPr>
                <a:t> và khả năng mở rộng liên tục.</a:t>
              </a:r>
            </a:p>
          </p:txBody>
        </p:sp>
        <p:sp>
          <p:nvSpPr>
            <p:cNvPr name="TextBox 25" id="25"/>
            <p:cNvSpPr txBox="true"/>
            <p:nvPr/>
          </p:nvSpPr>
          <p:spPr>
            <a:xfrm rot="0">
              <a:off x="0" y="-66675"/>
              <a:ext cx="3835400" cy="1067435"/>
            </a:xfrm>
            <a:prstGeom prst="rect">
              <a:avLst/>
            </a:prstGeom>
          </p:spPr>
          <p:txBody>
            <a:bodyPr anchor="t" rtlCol="false" tIns="0" lIns="0" bIns="0" rIns="0">
              <a:spAutoFit/>
            </a:bodyPr>
            <a:lstStyle/>
            <a:p>
              <a:pPr algn="ctr" marL="0" indent="0" lvl="0">
                <a:lnSpc>
                  <a:spcPts val="3120"/>
                </a:lnSpc>
                <a:spcBef>
                  <a:spcPct val="0"/>
                </a:spcBef>
              </a:pPr>
              <a:r>
                <a:rPr lang="en-US" b="true" sz="2400" strike="noStrike" u="none">
                  <a:solidFill>
                    <a:srgbClr val="F0F4F8"/>
                  </a:solidFill>
                  <a:latin typeface="Codec Pro Ultra-Bold"/>
                  <a:ea typeface="Codec Pro Ultra-Bold"/>
                  <a:cs typeface="Codec Pro Ultra-Bold"/>
                  <a:sym typeface="Codec Pro Ultra-Bold"/>
                </a:rPr>
                <a:t>Bảo mật &amp; Hiệu năng</a:t>
              </a:r>
            </a:p>
          </p:txBody>
        </p:sp>
      </p:grpSp>
      <p:sp>
        <p:nvSpPr>
          <p:cNvPr name="TextBox 26" id="26"/>
          <p:cNvSpPr txBox="true"/>
          <p:nvPr/>
        </p:nvSpPr>
        <p:spPr>
          <a:xfrm rot="0">
            <a:off x="2105025" y="1504950"/>
            <a:ext cx="14077950" cy="876300"/>
          </a:xfrm>
          <a:prstGeom prst="rect">
            <a:avLst/>
          </a:prstGeom>
        </p:spPr>
        <p:txBody>
          <a:bodyPr anchor="t" rtlCol="false" tIns="0" lIns="0" bIns="0" rIns="0">
            <a:spAutoFit/>
          </a:bodyPr>
          <a:lstStyle/>
          <a:p>
            <a:pPr algn="ctr" marL="0" indent="0" lvl="0">
              <a:lnSpc>
                <a:spcPts val="6480"/>
              </a:lnSpc>
            </a:pPr>
            <a:r>
              <a:rPr lang="en-US" b="true" sz="5400" spc="-135">
                <a:solidFill>
                  <a:srgbClr val="FFFFFF"/>
                </a:solidFill>
                <a:latin typeface="Gatwick Ultra-Bold"/>
                <a:ea typeface="Gatwick Ultra-Bold"/>
                <a:cs typeface="Gatwick Ultra-Bold"/>
                <a:sym typeface="Gatwick Ultra-Bold"/>
              </a:rPr>
              <a:t>Mục tiêu Dự án Chi tiết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7ACC"/>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003366"/>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FFFFFF"/>
            </a:solidFill>
          </p:spPr>
        </p:sp>
      </p:grpSp>
      <p:sp>
        <p:nvSpPr>
          <p:cNvPr name="Freeform 5" id="5"/>
          <p:cNvSpPr/>
          <p:nvPr/>
        </p:nvSpPr>
        <p:spPr>
          <a:xfrm flipH="false" flipV="false" rot="0">
            <a:off x="1296790" y="6439612"/>
            <a:ext cx="2285288" cy="2285288"/>
          </a:xfrm>
          <a:custGeom>
            <a:avLst/>
            <a:gdLst/>
            <a:ahLst/>
            <a:cxnLst/>
            <a:rect r="r" b="b" t="t" l="l"/>
            <a:pathLst>
              <a:path h="2285288" w="2285288">
                <a:moveTo>
                  <a:pt x="0" y="0"/>
                </a:moveTo>
                <a:lnTo>
                  <a:pt x="2285288" y="0"/>
                </a:lnTo>
                <a:lnTo>
                  <a:pt x="2285288" y="2285288"/>
                </a:lnTo>
                <a:lnTo>
                  <a:pt x="0" y="22852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880990" y="6290560"/>
            <a:ext cx="1767939" cy="2434340"/>
          </a:xfrm>
          <a:custGeom>
            <a:avLst/>
            <a:gdLst/>
            <a:ahLst/>
            <a:cxnLst/>
            <a:rect r="r" b="b" t="t" l="l"/>
            <a:pathLst>
              <a:path h="2434340" w="1767939">
                <a:moveTo>
                  <a:pt x="0" y="0"/>
                </a:moveTo>
                <a:lnTo>
                  <a:pt x="1767939" y="0"/>
                </a:lnTo>
                <a:lnTo>
                  <a:pt x="1767939" y="2434340"/>
                </a:lnTo>
                <a:lnTo>
                  <a:pt x="0" y="2434340"/>
                </a:lnTo>
                <a:lnTo>
                  <a:pt x="0" y="0"/>
                </a:lnTo>
                <a:close/>
              </a:path>
            </a:pathLst>
          </a:custGeom>
          <a:blipFill>
            <a:blip r:embed="rId4"/>
            <a:stretch>
              <a:fillRect l="0" t="0" r="0" b="0"/>
            </a:stretch>
          </a:blipFill>
        </p:spPr>
      </p:sp>
      <p:sp>
        <p:nvSpPr>
          <p:cNvPr name="Freeform 7" id="7"/>
          <p:cNvSpPr/>
          <p:nvPr/>
        </p:nvSpPr>
        <p:spPr>
          <a:xfrm flipH="false" flipV="false" rot="0">
            <a:off x="7596062" y="6290560"/>
            <a:ext cx="1960750" cy="2434340"/>
          </a:xfrm>
          <a:custGeom>
            <a:avLst/>
            <a:gdLst/>
            <a:ahLst/>
            <a:cxnLst/>
            <a:rect r="r" b="b" t="t" l="l"/>
            <a:pathLst>
              <a:path h="2434340" w="1960750">
                <a:moveTo>
                  <a:pt x="0" y="0"/>
                </a:moveTo>
                <a:lnTo>
                  <a:pt x="1960750" y="0"/>
                </a:lnTo>
                <a:lnTo>
                  <a:pt x="1960750" y="2434340"/>
                </a:lnTo>
                <a:lnTo>
                  <a:pt x="0" y="24343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053464" y="1028700"/>
            <a:ext cx="7205836" cy="7696200"/>
          </a:xfrm>
          <a:custGeom>
            <a:avLst/>
            <a:gdLst/>
            <a:ahLst/>
            <a:cxnLst/>
            <a:rect r="r" b="b" t="t" l="l"/>
            <a:pathLst>
              <a:path h="7696200" w="7205836">
                <a:moveTo>
                  <a:pt x="0" y="0"/>
                </a:moveTo>
                <a:lnTo>
                  <a:pt x="7205836" y="0"/>
                </a:lnTo>
                <a:lnTo>
                  <a:pt x="7205836" y="7696200"/>
                </a:lnTo>
                <a:lnTo>
                  <a:pt x="0" y="7696200"/>
                </a:lnTo>
                <a:lnTo>
                  <a:pt x="0" y="0"/>
                </a:lnTo>
                <a:close/>
              </a:path>
            </a:pathLst>
          </a:custGeom>
          <a:blipFill>
            <a:blip r:embed="rId7"/>
            <a:stretch>
              <a:fillRect l="-3402" t="0" r="-3402" b="0"/>
            </a:stretch>
          </a:blipFill>
        </p:spPr>
      </p:sp>
      <p:grpSp>
        <p:nvGrpSpPr>
          <p:cNvPr name="Group 9" id="9"/>
          <p:cNvGrpSpPr/>
          <p:nvPr/>
        </p:nvGrpSpPr>
        <p:grpSpPr>
          <a:xfrm rot="0">
            <a:off x="1296790" y="1232186"/>
            <a:ext cx="8395280" cy="4819650"/>
            <a:chOff x="0" y="0"/>
            <a:chExt cx="11193707" cy="6426200"/>
          </a:xfrm>
        </p:grpSpPr>
        <p:sp>
          <p:nvSpPr>
            <p:cNvPr name="TextBox 10" id="10"/>
            <p:cNvSpPr txBox="true"/>
            <p:nvPr/>
          </p:nvSpPr>
          <p:spPr>
            <a:xfrm rot="0">
              <a:off x="0" y="-57150"/>
              <a:ext cx="11193707" cy="2241550"/>
            </a:xfrm>
            <a:prstGeom prst="rect">
              <a:avLst/>
            </a:prstGeom>
          </p:spPr>
          <p:txBody>
            <a:bodyPr anchor="t" rtlCol="false" tIns="0" lIns="0" bIns="0" rIns="0">
              <a:spAutoFit/>
            </a:bodyPr>
            <a:lstStyle/>
            <a:p>
              <a:pPr algn="ctr" marL="0" indent="0" lvl="0">
                <a:lnSpc>
                  <a:spcPts val="6480"/>
                </a:lnSpc>
              </a:pPr>
              <a:r>
                <a:rPr lang="en-US" b="true" sz="5400" spc="-135">
                  <a:solidFill>
                    <a:srgbClr val="FFFFFF"/>
                  </a:solidFill>
                  <a:latin typeface="Gatwick Ultra-Bold"/>
                  <a:ea typeface="Gatwick Ultra-Bold"/>
                  <a:cs typeface="Gatwick Ultra-Bold"/>
                  <a:sym typeface="Gatwick Ultra-Bold"/>
                </a:rPr>
                <a:t>Yêu cầu Chức năng và Công nghệ</a:t>
              </a:r>
            </a:p>
          </p:txBody>
        </p:sp>
        <p:sp>
          <p:nvSpPr>
            <p:cNvPr name="TextBox 11" id="11"/>
            <p:cNvSpPr txBox="true"/>
            <p:nvPr/>
          </p:nvSpPr>
          <p:spPr>
            <a:xfrm rot="0">
              <a:off x="0" y="2514600"/>
              <a:ext cx="11193707" cy="3911600"/>
            </a:xfrm>
            <a:prstGeom prst="rect">
              <a:avLst/>
            </a:prstGeom>
          </p:spPr>
          <p:txBody>
            <a:bodyPr anchor="t" rtlCol="false" tIns="0" lIns="0" bIns="0" rIns="0">
              <a:spAutoFit/>
            </a:bodyPr>
            <a:lstStyle/>
            <a:p>
              <a:pPr algn="ctr" marL="0" indent="0" lvl="0">
                <a:lnSpc>
                  <a:spcPts val="3899"/>
                </a:lnSpc>
              </a:pPr>
              <a:r>
                <a:rPr lang="en-US" sz="2999">
                  <a:solidFill>
                    <a:srgbClr val="F0F4F8"/>
                  </a:solidFill>
                  <a:latin typeface="Codec Pro"/>
                  <a:ea typeface="Codec Pro"/>
                  <a:cs typeface="Codec Pro"/>
                  <a:sym typeface="Codec Pro"/>
                </a:rPr>
                <a:t>Dự án MedCare yêu cầu một </a:t>
              </a:r>
              <a:r>
                <a:rPr lang="en-US" b="true" sz="2999">
                  <a:solidFill>
                    <a:srgbClr val="F0F4F8"/>
                  </a:solidFill>
                  <a:latin typeface="Codec Pro Bold"/>
                  <a:ea typeface="Codec Pro Bold"/>
                  <a:cs typeface="Codec Pro Bold"/>
                  <a:sym typeface="Codec Pro Bold"/>
                </a:rPr>
                <a:t>giao diện người dùng thân thiện</a:t>
              </a:r>
              <a:r>
                <a:rPr lang="en-US" sz="2999">
                  <a:solidFill>
                    <a:srgbClr val="F0F4F8"/>
                  </a:solidFill>
                  <a:latin typeface="Codec Pro"/>
                  <a:ea typeface="Codec Pro"/>
                  <a:cs typeface="Codec Pro"/>
                  <a:sym typeface="Codec Pro"/>
                </a:rPr>
                <a:t> để người dùng dễ dàng đăng ký, tìm kiếm, và thanh toán thuốc.</a:t>
              </a:r>
            </a:p>
            <a:p>
              <a:pPr algn="ctr" marL="0" indent="0" lvl="0">
                <a:lnSpc>
                  <a:spcPts val="3899"/>
                </a:lnSpc>
              </a:pPr>
              <a:r>
                <a:rPr lang="en-US" sz="2999">
                  <a:solidFill>
                    <a:srgbClr val="F0F4F8"/>
                  </a:solidFill>
                  <a:latin typeface="Codec Pro"/>
                  <a:ea typeface="Codec Pro"/>
                  <a:cs typeface="Codec Pro"/>
                  <a:sym typeface="Codec Pro"/>
                </a:rPr>
                <a:t> Công nghệ sử dụng bao gồm Flutter và Firebase, Visual Studio Code đảm bảo hiệu năng cao và bảo mật dữ liệu y tế.</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5B96"/>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003366"/>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FFFFFF"/>
            </a:solidFill>
          </p:spPr>
        </p:sp>
      </p:grpSp>
      <p:grpSp>
        <p:nvGrpSpPr>
          <p:cNvPr name="Group 5" id="5"/>
          <p:cNvGrpSpPr/>
          <p:nvPr/>
        </p:nvGrpSpPr>
        <p:grpSpPr>
          <a:xfrm rot="0">
            <a:off x="1800225" y="3764449"/>
            <a:ext cx="4717524" cy="4960451"/>
            <a:chOff x="0" y="0"/>
            <a:chExt cx="1242476" cy="1306456"/>
          </a:xfrm>
        </p:grpSpPr>
        <p:sp>
          <p:nvSpPr>
            <p:cNvPr name="Freeform 6" id="6"/>
            <p:cNvSpPr/>
            <p:nvPr/>
          </p:nvSpPr>
          <p:spPr>
            <a:xfrm flipH="false" flipV="false" rot="0">
              <a:off x="0" y="0"/>
              <a:ext cx="1242476" cy="1306456"/>
            </a:xfrm>
            <a:custGeom>
              <a:avLst/>
              <a:gdLst/>
              <a:ahLst/>
              <a:cxnLst/>
              <a:rect r="r" b="b" t="t" l="l"/>
              <a:pathLst>
                <a:path h="1306456" w="1242476">
                  <a:moveTo>
                    <a:pt x="82055" y="0"/>
                  </a:moveTo>
                  <a:lnTo>
                    <a:pt x="1160421" y="0"/>
                  </a:lnTo>
                  <a:cubicBezTo>
                    <a:pt x="1182183" y="0"/>
                    <a:pt x="1203054" y="8645"/>
                    <a:pt x="1218442" y="24033"/>
                  </a:cubicBezTo>
                  <a:cubicBezTo>
                    <a:pt x="1233831" y="39422"/>
                    <a:pt x="1242476" y="60293"/>
                    <a:pt x="1242476" y="82055"/>
                  </a:cubicBezTo>
                  <a:lnTo>
                    <a:pt x="1242476" y="1224401"/>
                  </a:lnTo>
                  <a:cubicBezTo>
                    <a:pt x="1242476" y="1246164"/>
                    <a:pt x="1233831" y="1267035"/>
                    <a:pt x="1218442" y="1282423"/>
                  </a:cubicBezTo>
                  <a:cubicBezTo>
                    <a:pt x="1203054" y="1297811"/>
                    <a:pt x="1182183" y="1306456"/>
                    <a:pt x="1160421" y="1306456"/>
                  </a:cubicBezTo>
                  <a:lnTo>
                    <a:pt x="82055" y="1306456"/>
                  </a:lnTo>
                  <a:cubicBezTo>
                    <a:pt x="60293" y="1306456"/>
                    <a:pt x="39422" y="1297811"/>
                    <a:pt x="24033" y="1282423"/>
                  </a:cubicBezTo>
                  <a:cubicBezTo>
                    <a:pt x="8645" y="1267035"/>
                    <a:pt x="0" y="1246164"/>
                    <a:pt x="0" y="1224401"/>
                  </a:cubicBezTo>
                  <a:lnTo>
                    <a:pt x="0" y="82055"/>
                  </a:lnTo>
                  <a:cubicBezTo>
                    <a:pt x="0" y="60293"/>
                    <a:pt x="8645" y="39422"/>
                    <a:pt x="24033" y="24033"/>
                  </a:cubicBezTo>
                  <a:cubicBezTo>
                    <a:pt x="39422" y="8645"/>
                    <a:pt x="60293" y="0"/>
                    <a:pt x="82055" y="0"/>
                  </a:cubicBezTo>
                  <a:close/>
                </a:path>
              </a:pathLst>
            </a:custGeom>
            <a:solidFill>
              <a:srgbClr val="000000">
                <a:alpha val="0"/>
              </a:srgbClr>
            </a:solidFill>
            <a:ln w="38100" cap="rnd">
              <a:solidFill>
                <a:srgbClr val="000000"/>
              </a:solidFill>
              <a:prstDash val="solid"/>
              <a:round/>
            </a:ln>
          </p:spPr>
        </p:sp>
        <p:sp>
          <p:nvSpPr>
            <p:cNvPr name="TextBox 7" id="7"/>
            <p:cNvSpPr txBox="true"/>
            <p:nvPr/>
          </p:nvSpPr>
          <p:spPr>
            <a:xfrm>
              <a:off x="0" y="-66675"/>
              <a:ext cx="1242476" cy="1373131"/>
            </a:xfrm>
            <a:prstGeom prst="rect">
              <a:avLst/>
            </a:prstGeom>
          </p:spPr>
          <p:txBody>
            <a:bodyPr anchor="ctr" rtlCol="false" tIns="127000" lIns="127000" bIns="127000" rIns="127000"/>
            <a:lstStyle/>
            <a:p>
              <a:pPr algn="ctr" marL="0" indent="0" lvl="0">
                <a:lnSpc>
                  <a:spcPts val="3120"/>
                </a:lnSpc>
                <a:spcBef>
                  <a:spcPct val="0"/>
                </a:spcBef>
              </a:pPr>
            </a:p>
          </p:txBody>
        </p:sp>
      </p:grpSp>
      <p:grpSp>
        <p:nvGrpSpPr>
          <p:cNvPr name="Group 8" id="8"/>
          <p:cNvGrpSpPr/>
          <p:nvPr/>
        </p:nvGrpSpPr>
        <p:grpSpPr>
          <a:xfrm rot="0">
            <a:off x="6785238" y="3764449"/>
            <a:ext cx="4717524" cy="4960451"/>
            <a:chOff x="0" y="0"/>
            <a:chExt cx="1242476" cy="1306456"/>
          </a:xfrm>
        </p:grpSpPr>
        <p:sp>
          <p:nvSpPr>
            <p:cNvPr name="Freeform 9" id="9"/>
            <p:cNvSpPr/>
            <p:nvPr/>
          </p:nvSpPr>
          <p:spPr>
            <a:xfrm flipH="false" flipV="false" rot="0">
              <a:off x="0" y="0"/>
              <a:ext cx="1242476" cy="1306456"/>
            </a:xfrm>
            <a:custGeom>
              <a:avLst/>
              <a:gdLst/>
              <a:ahLst/>
              <a:cxnLst/>
              <a:rect r="r" b="b" t="t" l="l"/>
              <a:pathLst>
                <a:path h="1306456" w="1242476">
                  <a:moveTo>
                    <a:pt x="82055" y="0"/>
                  </a:moveTo>
                  <a:lnTo>
                    <a:pt x="1160421" y="0"/>
                  </a:lnTo>
                  <a:cubicBezTo>
                    <a:pt x="1182183" y="0"/>
                    <a:pt x="1203054" y="8645"/>
                    <a:pt x="1218442" y="24033"/>
                  </a:cubicBezTo>
                  <a:cubicBezTo>
                    <a:pt x="1233831" y="39422"/>
                    <a:pt x="1242476" y="60293"/>
                    <a:pt x="1242476" y="82055"/>
                  </a:cubicBezTo>
                  <a:lnTo>
                    <a:pt x="1242476" y="1224401"/>
                  </a:lnTo>
                  <a:cubicBezTo>
                    <a:pt x="1242476" y="1246164"/>
                    <a:pt x="1233831" y="1267035"/>
                    <a:pt x="1218442" y="1282423"/>
                  </a:cubicBezTo>
                  <a:cubicBezTo>
                    <a:pt x="1203054" y="1297811"/>
                    <a:pt x="1182183" y="1306456"/>
                    <a:pt x="1160421" y="1306456"/>
                  </a:cubicBezTo>
                  <a:lnTo>
                    <a:pt x="82055" y="1306456"/>
                  </a:lnTo>
                  <a:cubicBezTo>
                    <a:pt x="60293" y="1306456"/>
                    <a:pt x="39422" y="1297811"/>
                    <a:pt x="24033" y="1282423"/>
                  </a:cubicBezTo>
                  <a:cubicBezTo>
                    <a:pt x="8645" y="1267035"/>
                    <a:pt x="0" y="1246164"/>
                    <a:pt x="0" y="1224401"/>
                  </a:cubicBezTo>
                  <a:lnTo>
                    <a:pt x="0" y="82055"/>
                  </a:lnTo>
                  <a:cubicBezTo>
                    <a:pt x="0" y="60293"/>
                    <a:pt x="8645" y="39422"/>
                    <a:pt x="24033" y="24033"/>
                  </a:cubicBezTo>
                  <a:cubicBezTo>
                    <a:pt x="39422" y="8645"/>
                    <a:pt x="60293" y="0"/>
                    <a:pt x="82055" y="0"/>
                  </a:cubicBezTo>
                  <a:close/>
                </a:path>
              </a:pathLst>
            </a:custGeom>
            <a:solidFill>
              <a:srgbClr val="000000">
                <a:alpha val="0"/>
              </a:srgbClr>
            </a:solidFill>
            <a:ln w="38100" cap="rnd">
              <a:solidFill>
                <a:srgbClr val="000000"/>
              </a:solidFill>
              <a:prstDash val="solid"/>
              <a:round/>
            </a:ln>
          </p:spPr>
        </p:sp>
        <p:sp>
          <p:nvSpPr>
            <p:cNvPr name="TextBox 10" id="10"/>
            <p:cNvSpPr txBox="true"/>
            <p:nvPr/>
          </p:nvSpPr>
          <p:spPr>
            <a:xfrm>
              <a:off x="0" y="-66675"/>
              <a:ext cx="1242476" cy="1373131"/>
            </a:xfrm>
            <a:prstGeom prst="rect">
              <a:avLst/>
            </a:prstGeom>
          </p:spPr>
          <p:txBody>
            <a:bodyPr anchor="ctr" rtlCol="false" tIns="127000" lIns="127000" bIns="127000" rIns="127000"/>
            <a:lstStyle/>
            <a:p>
              <a:pPr algn="ctr" marL="0" indent="0" lvl="0">
                <a:lnSpc>
                  <a:spcPts val="3120"/>
                </a:lnSpc>
                <a:spcBef>
                  <a:spcPct val="0"/>
                </a:spcBef>
              </a:pPr>
            </a:p>
          </p:txBody>
        </p:sp>
      </p:grpSp>
      <p:grpSp>
        <p:nvGrpSpPr>
          <p:cNvPr name="Group 11" id="11"/>
          <p:cNvGrpSpPr/>
          <p:nvPr/>
        </p:nvGrpSpPr>
        <p:grpSpPr>
          <a:xfrm rot="0">
            <a:off x="11770251" y="3764449"/>
            <a:ext cx="4717524" cy="4960451"/>
            <a:chOff x="0" y="0"/>
            <a:chExt cx="1242476" cy="1306456"/>
          </a:xfrm>
        </p:grpSpPr>
        <p:sp>
          <p:nvSpPr>
            <p:cNvPr name="Freeform 12" id="12"/>
            <p:cNvSpPr/>
            <p:nvPr/>
          </p:nvSpPr>
          <p:spPr>
            <a:xfrm flipH="false" flipV="false" rot="0">
              <a:off x="0" y="0"/>
              <a:ext cx="1242476" cy="1306456"/>
            </a:xfrm>
            <a:custGeom>
              <a:avLst/>
              <a:gdLst/>
              <a:ahLst/>
              <a:cxnLst/>
              <a:rect r="r" b="b" t="t" l="l"/>
              <a:pathLst>
                <a:path h="1306456" w="1242476">
                  <a:moveTo>
                    <a:pt x="82055" y="0"/>
                  </a:moveTo>
                  <a:lnTo>
                    <a:pt x="1160421" y="0"/>
                  </a:lnTo>
                  <a:cubicBezTo>
                    <a:pt x="1182183" y="0"/>
                    <a:pt x="1203054" y="8645"/>
                    <a:pt x="1218442" y="24033"/>
                  </a:cubicBezTo>
                  <a:cubicBezTo>
                    <a:pt x="1233831" y="39422"/>
                    <a:pt x="1242476" y="60293"/>
                    <a:pt x="1242476" y="82055"/>
                  </a:cubicBezTo>
                  <a:lnTo>
                    <a:pt x="1242476" y="1224401"/>
                  </a:lnTo>
                  <a:cubicBezTo>
                    <a:pt x="1242476" y="1246164"/>
                    <a:pt x="1233831" y="1267035"/>
                    <a:pt x="1218442" y="1282423"/>
                  </a:cubicBezTo>
                  <a:cubicBezTo>
                    <a:pt x="1203054" y="1297811"/>
                    <a:pt x="1182183" y="1306456"/>
                    <a:pt x="1160421" y="1306456"/>
                  </a:cubicBezTo>
                  <a:lnTo>
                    <a:pt x="82055" y="1306456"/>
                  </a:lnTo>
                  <a:cubicBezTo>
                    <a:pt x="60293" y="1306456"/>
                    <a:pt x="39422" y="1297811"/>
                    <a:pt x="24033" y="1282423"/>
                  </a:cubicBezTo>
                  <a:cubicBezTo>
                    <a:pt x="8645" y="1267035"/>
                    <a:pt x="0" y="1246164"/>
                    <a:pt x="0" y="1224401"/>
                  </a:cubicBezTo>
                  <a:lnTo>
                    <a:pt x="0" y="82055"/>
                  </a:lnTo>
                  <a:cubicBezTo>
                    <a:pt x="0" y="60293"/>
                    <a:pt x="8645" y="39422"/>
                    <a:pt x="24033" y="24033"/>
                  </a:cubicBezTo>
                  <a:cubicBezTo>
                    <a:pt x="39422" y="8645"/>
                    <a:pt x="60293" y="0"/>
                    <a:pt x="82055" y="0"/>
                  </a:cubicBezTo>
                  <a:close/>
                </a:path>
              </a:pathLst>
            </a:custGeom>
            <a:solidFill>
              <a:srgbClr val="000000">
                <a:alpha val="0"/>
              </a:srgbClr>
            </a:solidFill>
            <a:ln w="38100" cap="rnd">
              <a:solidFill>
                <a:srgbClr val="000000"/>
              </a:solidFill>
              <a:prstDash val="solid"/>
              <a:round/>
            </a:ln>
          </p:spPr>
        </p:sp>
        <p:sp>
          <p:nvSpPr>
            <p:cNvPr name="TextBox 13" id="13"/>
            <p:cNvSpPr txBox="true"/>
            <p:nvPr/>
          </p:nvSpPr>
          <p:spPr>
            <a:xfrm>
              <a:off x="0" y="-66675"/>
              <a:ext cx="1242476" cy="1373131"/>
            </a:xfrm>
            <a:prstGeom prst="rect">
              <a:avLst/>
            </a:prstGeom>
          </p:spPr>
          <p:txBody>
            <a:bodyPr anchor="ctr" rtlCol="false" tIns="127000" lIns="127000" bIns="127000" rIns="127000"/>
            <a:lstStyle/>
            <a:p>
              <a:pPr algn="ctr" marL="0" indent="0" lvl="0">
                <a:lnSpc>
                  <a:spcPts val="3120"/>
                </a:lnSpc>
                <a:spcBef>
                  <a:spcPct val="0"/>
                </a:spcBef>
              </a:pPr>
            </a:p>
          </p:txBody>
        </p:sp>
      </p:grpSp>
      <p:sp>
        <p:nvSpPr>
          <p:cNvPr name="TextBox 14" id="14"/>
          <p:cNvSpPr txBox="true"/>
          <p:nvPr/>
        </p:nvSpPr>
        <p:spPr>
          <a:xfrm rot="0">
            <a:off x="2105025" y="1504950"/>
            <a:ext cx="14077950" cy="1695450"/>
          </a:xfrm>
          <a:prstGeom prst="rect">
            <a:avLst/>
          </a:prstGeom>
        </p:spPr>
        <p:txBody>
          <a:bodyPr anchor="t" rtlCol="false" tIns="0" lIns="0" bIns="0" rIns="0">
            <a:spAutoFit/>
          </a:bodyPr>
          <a:lstStyle/>
          <a:p>
            <a:pPr algn="ctr" marL="0" indent="0" lvl="0">
              <a:lnSpc>
                <a:spcPts val="6480"/>
              </a:lnSpc>
            </a:pPr>
            <a:r>
              <a:rPr lang="en-US" b="true" sz="5400" spc="-135">
                <a:solidFill>
                  <a:srgbClr val="FFFFFF"/>
                </a:solidFill>
                <a:latin typeface="Gatwick Ultra-Bold"/>
                <a:ea typeface="Gatwick Ultra-Bold"/>
                <a:cs typeface="Gatwick Ultra-Bold"/>
                <a:sym typeface="Gatwick Ultra-Bold"/>
              </a:rPr>
              <a:t>Yêu cầu chức năng của ứng dụng MedCare</a:t>
            </a:r>
          </a:p>
        </p:txBody>
      </p:sp>
      <p:grpSp>
        <p:nvGrpSpPr>
          <p:cNvPr name="Group 15" id="15"/>
          <p:cNvGrpSpPr/>
          <p:nvPr/>
        </p:nvGrpSpPr>
        <p:grpSpPr>
          <a:xfrm rot="0">
            <a:off x="2178450" y="4248150"/>
            <a:ext cx="3959088" cy="3886173"/>
            <a:chOff x="0" y="0"/>
            <a:chExt cx="5278784" cy="5181564"/>
          </a:xfrm>
        </p:grpSpPr>
        <p:sp>
          <p:nvSpPr>
            <p:cNvPr name="TextBox 16" id="16"/>
            <p:cNvSpPr txBox="true"/>
            <p:nvPr/>
          </p:nvSpPr>
          <p:spPr>
            <a:xfrm rot="0">
              <a:off x="0" y="622264"/>
              <a:ext cx="5278784" cy="4559300"/>
            </a:xfrm>
            <a:prstGeom prst="rect">
              <a:avLst/>
            </a:prstGeom>
          </p:spPr>
          <p:txBody>
            <a:bodyPr anchor="t" rtlCol="false" tIns="0" lIns="0" bIns="0" rIns="0">
              <a:spAutoFit/>
            </a:bodyPr>
            <a:lstStyle/>
            <a:p>
              <a:pPr algn="ctr" marL="0" indent="0" lvl="0">
                <a:lnSpc>
                  <a:spcPts val="3899"/>
                </a:lnSpc>
              </a:pPr>
              <a:r>
                <a:rPr lang="en-US" sz="2999">
                  <a:solidFill>
                    <a:srgbClr val="F0F4F8"/>
                  </a:solidFill>
                  <a:latin typeface="Codec Pro"/>
                  <a:ea typeface="Codec Pro"/>
                  <a:cs typeface="Codec Pro"/>
                  <a:sym typeface="Codec Pro"/>
                </a:rPr>
                <a:t>Người dùng có thể </a:t>
              </a:r>
              <a:r>
                <a:rPr lang="en-US" b="true" sz="2999">
                  <a:solidFill>
                    <a:srgbClr val="F0F4F8"/>
                  </a:solidFill>
                  <a:latin typeface="Codec Pro Bold"/>
                  <a:ea typeface="Codec Pro Bold"/>
                  <a:cs typeface="Codec Pro Bold"/>
                  <a:sym typeface="Codec Pro Bold"/>
                </a:rPr>
                <a:t>đăng ký và đăng nhập</a:t>
              </a:r>
              <a:r>
                <a:rPr lang="en-US" sz="2999">
                  <a:solidFill>
                    <a:srgbClr val="F0F4F8"/>
                  </a:solidFill>
                  <a:latin typeface="Codec Pro"/>
                  <a:ea typeface="Codec Pro"/>
                  <a:cs typeface="Codec Pro"/>
                  <a:sym typeface="Codec Pro"/>
                </a:rPr>
                <a:t> dễ dàng, tìm kiếm thuốc, thêm mặt hàng vào giỏ hàng và thanh toán nhanh chóng.</a:t>
              </a:r>
            </a:p>
          </p:txBody>
        </p:sp>
        <p:sp>
          <p:nvSpPr>
            <p:cNvPr name="TextBox 17" id="17"/>
            <p:cNvSpPr txBox="true"/>
            <p:nvPr/>
          </p:nvSpPr>
          <p:spPr>
            <a:xfrm rot="0">
              <a:off x="0" y="-76200"/>
              <a:ext cx="5278784" cy="673100"/>
            </a:xfrm>
            <a:prstGeom prst="rect">
              <a:avLst/>
            </a:prstGeom>
          </p:spPr>
          <p:txBody>
            <a:bodyPr anchor="t" rtlCol="false" tIns="0" lIns="0" bIns="0" rIns="0">
              <a:spAutoFit/>
            </a:bodyPr>
            <a:lstStyle/>
            <a:p>
              <a:pPr algn="ctr" marL="0" indent="0" lvl="0">
                <a:lnSpc>
                  <a:spcPts val="3899"/>
                </a:lnSpc>
              </a:pPr>
              <a:r>
                <a:rPr lang="en-US" b="true" sz="2999">
                  <a:solidFill>
                    <a:srgbClr val="FFFFFF"/>
                  </a:solidFill>
                  <a:latin typeface="Codec Pro Ultra-Bold"/>
                  <a:ea typeface="Codec Pro Ultra-Bold"/>
                  <a:cs typeface="Codec Pro Ultra-Bold"/>
                  <a:sym typeface="Codec Pro Ultra-Bold"/>
                </a:rPr>
                <a:t>Phân hệ người dùng</a:t>
              </a:r>
            </a:p>
          </p:txBody>
        </p:sp>
      </p:grpSp>
      <p:grpSp>
        <p:nvGrpSpPr>
          <p:cNvPr name="Group 18" id="18"/>
          <p:cNvGrpSpPr/>
          <p:nvPr/>
        </p:nvGrpSpPr>
        <p:grpSpPr>
          <a:xfrm rot="0">
            <a:off x="7163462" y="4248150"/>
            <a:ext cx="3961075" cy="3400425"/>
            <a:chOff x="0" y="0"/>
            <a:chExt cx="5281434" cy="4533901"/>
          </a:xfrm>
        </p:grpSpPr>
        <p:sp>
          <p:nvSpPr>
            <p:cNvPr name="TextBox 19" id="19"/>
            <p:cNvSpPr txBox="true"/>
            <p:nvPr/>
          </p:nvSpPr>
          <p:spPr>
            <a:xfrm rot="0">
              <a:off x="0" y="622300"/>
              <a:ext cx="5281434" cy="3911600"/>
            </a:xfrm>
            <a:prstGeom prst="rect">
              <a:avLst/>
            </a:prstGeom>
          </p:spPr>
          <p:txBody>
            <a:bodyPr anchor="t" rtlCol="false" tIns="0" lIns="0" bIns="0" rIns="0">
              <a:spAutoFit/>
            </a:bodyPr>
            <a:lstStyle/>
            <a:p>
              <a:pPr algn="ctr" marL="0" indent="0" lvl="0">
                <a:lnSpc>
                  <a:spcPts val="3899"/>
                </a:lnSpc>
              </a:pPr>
              <a:r>
                <a:rPr lang="en-US" sz="2999">
                  <a:solidFill>
                    <a:srgbClr val="F0F4F8"/>
                  </a:solidFill>
                  <a:latin typeface="Codec Pro"/>
                  <a:ea typeface="Codec Pro"/>
                  <a:cs typeface="Codec Pro"/>
                  <a:sym typeface="Codec Pro"/>
                </a:rPr>
                <a:t>Quản trị viên có thể quản lý sản phẩm, đơn hàng, thông tin người dùng và theo dõi báo cáo doanh thu hiệu quả.</a:t>
              </a:r>
            </a:p>
          </p:txBody>
        </p:sp>
        <p:sp>
          <p:nvSpPr>
            <p:cNvPr name="TextBox 20" id="20"/>
            <p:cNvSpPr txBox="true"/>
            <p:nvPr/>
          </p:nvSpPr>
          <p:spPr>
            <a:xfrm rot="0">
              <a:off x="0" y="-76200"/>
              <a:ext cx="5281434" cy="673100"/>
            </a:xfrm>
            <a:prstGeom prst="rect">
              <a:avLst/>
            </a:prstGeom>
          </p:spPr>
          <p:txBody>
            <a:bodyPr anchor="t" rtlCol="false" tIns="0" lIns="0" bIns="0" rIns="0">
              <a:spAutoFit/>
            </a:bodyPr>
            <a:lstStyle/>
            <a:p>
              <a:pPr algn="ctr" marL="0" indent="0" lvl="0">
                <a:lnSpc>
                  <a:spcPts val="3899"/>
                </a:lnSpc>
              </a:pPr>
              <a:r>
                <a:rPr lang="en-US" b="true" sz="2999">
                  <a:solidFill>
                    <a:srgbClr val="FFFFFF"/>
                  </a:solidFill>
                  <a:latin typeface="Codec Pro Ultra-Bold"/>
                  <a:ea typeface="Codec Pro Ultra-Bold"/>
                  <a:cs typeface="Codec Pro Ultra-Bold"/>
                  <a:sym typeface="Codec Pro Ultra-Bold"/>
                </a:rPr>
                <a:t>Phân hệ quản trị</a:t>
              </a:r>
            </a:p>
          </p:txBody>
        </p:sp>
      </p:grpSp>
      <p:grpSp>
        <p:nvGrpSpPr>
          <p:cNvPr name="Group 21" id="21"/>
          <p:cNvGrpSpPr/>
          <p:nvPr/>
        </p:nvGrpSpPr>
        <p:grpSpPr>
          <a:xfrm rot="0">
            <a:off x="12148475" y="4248150"/>
            <a:ext cx="3961075" cy="3400425"/>
            <a:chOff x="0" y="0"/>
            <a:chExt cx="5281434" cy="4533901"/>
          </a:xfrm>
        </p:grpSpPr>
        <p:sp>
          <p:nvSpPr>
            <p:cNvPr name="TextBox 22" id="22"/>
            <p:cNvSpPr txBox="true"/>
            <p:nvPr/>
          </p:nvSpPr>
          <p:spPr>
            <a:xfrm rot="0">
              <a:off x="0" y="622300"/>
              <a:ext cx="5281434" cy="3911600"/>
            </a:xfrm>
            <a:prstGeom prst="rect">
              <a:avLst/>
            </a:prstGeom>
          </p:spPr>
          <p:txBody>
            <a:bodyPr anchor="t" rtlCol="false" tIns="0" lIns="0" bIns="0" rIns="0">
              <a:spAutoFit/>
            </a:bodyPr>
            <a:lstStyle/>
            <a:p>
              <a:pPr algn="ctr" marL="0" indent="0" lvl="0">
                <a:lnSpc>
                  <a:spcPts val="3899"/>
                </a:lnSpc>
              </a:pPr>
              <a:r>
                <a:rPr lang="en-US" sz="2999">
                  <a:solidFill>
                    <a:srgbClr val="F0F4F8"/>
                  </a:solidFill>
                  <a:latin typeface="Codec Pro"/>
                  <a:ea typeface="Codec Pro"/>
                  <a:cs typeface="Codec Pro"/>
                  <a:sym typeface="Codec Pro"/>
                </a:rPr>
                <a:t>Chatbot sẽ cung cấp tư vấn </a:t>
              </a:r>
              <a:r>
                <a:rPr lang="en-US" b="true" sz="2999">
                  <a:solidFill>
                    <a:srgbClr val="F0F4F8"/>
                  </a:solidFill>
                  <a:latin typeface="Codec Pro Bold"/>
                  <a:ea typeface="Codec Pro Bold"/>
                  <a:cs typeface="Codec Pro Bold"/>
                  <a:sym typeface="Codec Pro Bold"/>
                </a:rPr>
                <a:t>24/7</a:t>
              </a:r>
              <a:r>
                <a:rPr lang="en-US" sz="2999">
                  <a:solidFill>
                    <a:srgbClr val="F0F4F8"/>
                  </a:solidFill>
                  <a:latin typeface="Codec Pro"/>
                  <a:ea typeface="Codec Pro"/>
                  <a:cs typeface="Codec Pro"/>
                  <a:sym typeface="Codec Pro"/>
                </a:rPr>
                <a:t> về thuốc, hướng dẫn sử dụng và giải đáp thắc mắc người dùng một cách nhanh chóng.</a:t>
              </a:r>
            </a:p>
          </p:txBody>
        </p:sp>
        <p:sp>
          <p:nvSpPr>
            <p:cNvPr name="TextBox 23" id="23"/>
            <p:cNvSpPr txBox="true"/>
            <p:nvPr/>
          </p:nvSpPr>
          <p:spPr>
            <a:xfrm rot="0">
              <a:off x="0" y="-76200"/>
              <a:ext cx="5281434" cy="673100"/>
            </a:xfrm>
            <a:prstGeom prst="rect">
              <a:avLst/>
            </a:prstGeom>
          </p:spPr>
          <p:txBody>
            <a:bodyPr anchor="t" rtlCol="false" tIns="0" lIns="0" bIns="0" rIns="0">
              <a:spAutoFit/>
            </a:bodyPr>
            <a:lstStyle/>
            <a:p>
              <a:pPr algn="ctr" marL="0" indent="0" lvl="0">
                <a:lnSpc>
                  <a:spcPts val="3899"/>
                </a:lnSpc>
              </a:pPr>
              <a:r>
                <a:rPr lang="en-US" b="true" sz="2999">
                  <a:solidFill>
                    <a:srgbClr val="FFFFFF"/>
                  </a:solidFill>
                  <a:latin typeface="Codec Pro Ultra-Bold"/>
                  <a:ea typeface="Codec Pro Ultra-Bold"/>
                  <a:cs typeface="Codec Pro Ultra-Bold"/>
                  <a:sym typeface="Codec Pro Ultra-Bold"/>
                </a:rPr>
                <a:t>Chatbot tư vấn</a:t>
              </a:r>
            </a:p>
          </p:txBody>
        </p:sp>
      </p:grpSp>
      <p:sp>
        <p:nvSpPr>
          <p:cNvPr name="Freeform 24" id="24"/>
          <p:cNvSpPr/>
          <p:nvPr/>
        </p:nvSpPr>
        <p:spPr>
          <a:xfrm flipH="false" flipV="false" rot="-758035">
            <a:off x="401464" y="182826"/>
            <a:ext cx="1883342" cy="1911141"/>
          </a:xfrm>
          <a:custGeom>
            <a:avLst/>
            <a:gdLst/>
            <a:ahLst/>
            <a:cxnLst/>
            <a:rect r="r" b="b" t="t" l="l"/>
            <a:pathLst>
              <a:path h="1911141" w="1883342">
                <a:moveTo>
                  <a:pt x="0" y="0"/>
                </a:moveTo>
                <a:lnTo>
                  <a:pt x="1883342" y="0"/>
                </a:lnTo>
                <a:lnTo>
                  <a:pt x="1883342" y="1911141"/>
                </a:lnTo>
                <a:lnTo>
                  <a:pt x="0" y="1911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5345168" y="7277163"/>
            <a:ext cx="1914132" cy="2097157"/>
          </a:xfrm>
          <a:custGeom>
            <a:avLst/>
            <a:gdLst/>
            <a:ahLst/>
            <a:cxnLst/>
            <a:rect r="r" b="b" t="t" l="l"/>
            <a:pathLst>
              <a:path h="2097157" w="1914132">
                <a:moveTo>
                  <a:pt x="0" y="0"/>
                </a:moveTo>
                <a:lnTo>
                  <a:pt x="1914132" y="0"/>
                </a:lnTo>
                <a:lnTo>
                  <a:pt x="1914132" y="2097157"/>
                </a:lnTo>
                <a:lnTo>
                  <a:pt x="0" y="2097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7ACC"/>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003366"/>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FFFFFF"/>
            </a:solidFill>
          </p:spPr>
        </p:sp>
      </p:grpSp>
      <p:grpSp>
        <p:nvGrpSpPr>
          <p:cNvPr name="Group 5" id="5"/>
          <p:cNvGrpSpPr/>
          <p:nvPr/>
        </p:nvGrpSpPr>
        <p:grpSpPr>
          <a:xfrm rot="0">
            <a:off x="1800225" y="3764449"/>
            <a:ext cx="4717524" cy="4960451"/>
            <a:chOff x="0" y="0"/>
            <a:chExt cx="1242476" cy="1306456"/>
          </a:xfrm>
        </p:grpSpPr>
        <p:sp>
          <p:nvSpPr>
            <p:cNvPr name="Freeform 6" id="6"/>
            <p:cNvSpPr/>
            <p:nvPr/>
          </p:nvSpPr>
          <p:spPr>
            <a:xfrm flipH="false" flipV="false" rot="0">
              <a:off x="0" y="0"/>
              <a:ext cx="1242476" cy="1306456"/>
            </a:xfrm>
            <a:custGeom>
              <a:avLst/>
              <a:gdLst/>
              <a:ahLst/>
              <a:cxnLst/>
              <a:rect r="r" b="b" t="t" l="l"/>
              <a:pathLst>
                <a:path h="1306456" w="1242476">
                  <a:moveTo>
                    <a:pt x="82055" y="0"/>
                  </a:moveTo>
                  <a:lnTo>
                    <a:pt x="1160421" y="0"/>
                  </a:lnTo>
                  <a:cubicBezTo>
                    <a:pt x="1182183" y="0"/>
                    <a:pt x="1203054" y="8645"/>
                    <a:pt x="1218442" y="24033"/>
                  </a:cubicBezTo>
                  <a:cubicBezTo>
                    <a:pt x="1233831" y="39422"/>
                    <a:pt x="1242476" y="60293"/>
                    <a:pt x="1242476" y="82055"/>
                  </a:cubicBezTo>
                  <a:lnTo>
                    <a:pt x="1242476" y="1224401"/>
                  </a:lnTo>
                  <a:cubicBezTo>
                    <a:pt x="1242476" y="1246164"/>
                    <a:pt x="1233831" y="1267035"/>
                    <a:pt x="1218442" y="1282423"/>
                  </a:cubicBezTo>
                  <a:cubicBezTo>
                    <a:pt x="1203054" y="1297811"/>
                    <a:pt x="1182183" y="1306456"/>
                    <a:pt x="1160421" y="1306456"/>
                  </a:cubicBezTo>
                  <a:lnTo>
                    <a:pt x="82055" y="1306456"/>
                  </a:lnTo>
                  <a:cubicBezTo>
                    <a:pt x="60293" y="1306456"/>
                    <a:pt x="39422" y="1297811"/>
                    <a:pt x="24033" y="1282423"/>
                  </a:cubicBezTo>
                  <a:cubicBezTo>
                    <a:pt x="8645" y="1267035"/>
                    <a:pt x="0" y="1246164"/>
                    <a:pt x="0" y="1224401"/>
                  </a:cubicBezTo>
                  <a:lnTo>
                    <a:pt x="0" y="82055"/>
                  </a:lnTo>
                  <a:cubicBezTo>
                    <a:pt x="0" y="60293"/>
                    <a:pt x="8645" y="39422"/>
                    <a:pt x="24033" y="24033"/>
                  </a:cubicBezTo>
                  <a:cubicBezTo>
                    <a:pt x="39422" y="8645"/>
                    <a:pt x="60293" y="0"/>
                    <a:pt x="82055" y="0"/>
                  </a:cubicBezTo>
                  <a:close/>
                </a:path>
              </a:pathLst>
            </a:custGeom>
            <a:solidFill>
              <a:srgbClr val="000000">
                <a:alpha val="0"/>
              </a:srgbClr>
            </a:solidFill>
            <a:ln w="38100" cap="rnd">
              <a:solidFill>
                <a:srgbClr val="000000"/>
              </a:solidFill>
              <a:prstDash val="solid"/>
              <a:round/>
            </a:ln>
          </p:spPr>
        </p:sp>
        <p:sp>
          <p:nvSpPr>
            <p:cNvPr name="TextBox 7" id="7"/>
            <p:cNvSpPr txBox="true"/>
            <p:nvPr/>
          </p:nvSpPr>
          <p:spPr>
            <a:xfrm>
              <a:off x="0" y="-66675"/>
              <a:ext cx="1242476" cy="1373131"/>
            </a:xfrm>
            <a:prstGeom prst="rect">
              <a:avLst/>
            </a:prstGeom>
          </p:spPr>
          <p:txBody>
            <a:bodyPr anchor="ctr" rtlCol="false" tIns="127000" lIns="127000" bIns="127000" rIns="127000"/>
            <a:lstStyle/>
            <a:p>
              <a:pPr algn="ctr" marL="0" indent="0" lvl="0">
                <a:lnSpc>
                  <a:spcPts val="3120"/>
                </a:lnSpc>
                <a:spcBef>
                  <a:spcPct val="0"/>
                </a:spcBef>
              </a:pPr>
            </a:p>
          </p:txBody>
        </p:sp>
      </p:grpSp>
      <p:grpSp>
        <p:nvGrpSpPr>
          <p:cNvPr name="Group 8" id="8"/>
          <p:cNvGrpSpPr/>
          <p:nvPr/>
        </p:nvGrpSpPr>
        <p:grpSpPr>
          <a:xfrm rot="0">
            <a:off x="6785238" y="3764449"/>
            <a:ext cx="4717524" cy="4960451"/>
            <a:chOff x="0" y="0"/>
            <a:chExt cx="1242476" cy="1306456"/>
          </a:xfrm>
        </p:grpSpPr>
        <p:sp>
          <p:nvSpPr>
            <p:cNvPr name="Freeform 9" id="9"/>
            <p:cNvSpPr/>
            <p:nvPr/>
          </p:nvSpPr>
          <p:spPr>
            <a:xfrm flipH="false" flipV="false" rot="0">
              <a:off x="0" y="0"/>
              <a:ext cx="1242476" cy="1306456"/>
            </a:xfrm>
            <a:custGeom>
              <a:avLst/>
              <a:gdLst/>
              <a:ahLst/>
              <a:cxnLst/>
              <a:rect r="r" b="b" t="t" l="l"/>
              <a:pathLst>
                <a:path h="1306456" w="1242476">
                  <a:moveTo>
                    <a:pt x="82055" y="0"/>
                  </a:moveTo>
                  <a:lnTo>
                    <a:pt x="1160421" y="0"/>
                  </a:lnTo>
                  <a:cubicBezTo>
                    <a:pt x="1182183" y="0"/>
                    <a:pt x="1203054" y="8645"/>
                    <a:pt x="1218442" y="24033"/>
                  </a:cubicBezTo>
                  <a:cubicBezTo>
                    <a:pt x="1233831" y="39422"/>
                    <a:pt x="1242476" y="60293"/>
                    <a:pt x="1242476" y="82055"/>
                  </a:cubicBezTo>
                  <a:lnTo>
                    <a:pt x="1242476" y="1224401"/>
                  </a:lnTo>
                  <a:cubicBezTo>
                    <a:pt x="1242476" y="1246164"/>
                    <a:pt x="1233831" y="1267035"/>
                    <a:pt x="1218442" y="1282423"/>
                  </a:cubicBezTo>
                  <a:cubicBezTo>
                    <a:pt x="1203054" y="1297811"/>
                    <a:pt x="1182183" y="1306456"/>
                    <a:pt x="1160421" y="1306456"/>
                  </a:cubicBezTo>
                  <a:lnTo>
                    <a:pt x="82055" y="1306456"/>
                  </a:lnTo>
                  <a:cubicBezTo>
                    <a:pt x="60293" y="1306456"/>
                    <a:pt x="39422" y="1297811"/>
                    <a:pt x="24033" y="1282423"/>
                  </a:cubicBezTo>
                  <a:cubicBezTo>
                    <a:pt x="8645" y="1267035"/>
                    <a:pt x="0" y="1246164"/>
                    <a:pt x="0" y="1224401"/>
                  </a:cubicBezTo>
                  <a:lnTo>
                    <a:pt x="0" y="82055"/>
                  </a:lnTo>
                  <a:cubicBezTo>
                    <a:pt x="0" y="60293"/>
                    <a:pt x="8645" y="39422"/>
                    <a:pt x="24033" y="24033"/>
                  </a:cubicBezTo>
                  <a:cubicBezTo>
                    <a:pt x="39422" y="8645"/>
                    <a:pt x="60293" y="0"/>
                    <a:pt x="82055" y="0"/>
                  </a:cubicBezTo>
                  <a:close/>
                </a:path>
              </a:pathLst>
            </a:custGeom>
            <a:solidFill>
              <a:srgbClr val="000000">
                <a:alpha val="0"/>
              </a:srgbClr>
            </a:solidFill>
            <a:ln w="38100" cap="rnd">
              <a:solidFill>
                <a:srgbClr val="000000"/>
              </a:solidFill>
              <a:prstDash val="solid"/>
              <a:round/>
            </a:ln>
          </p:spPr>
        </p:sp>
        <p:sp>
          <p:nvSpPr>
            <p:cNvPr name="TextBox 10" id="10"/>
            <p:cNvSpPr txBox="true"/>
            <p:nvPr/>
          </p:nvSpPr>
          <p:spPr>
            <a:xfrm>
              <a:off x="0" y="-66675"/>
              <a:ext cx="1242476" cy="1373131"/>
            </a:xfrm>
            <a:prstGeom prst="rect">
              <a:avLst/>
            </a:prstGeom>
          </p:spPr>
          <p:txBody>
            <a:bodyPr anchor="ctr" rtlCol="false" tIns="127000" lIns="127000" bIns="127000" rIns="127000"/>
            <a:lstStyle/>
            <a:p>
              <a:pPr algn="ctr" marL="0" indent="0" lvl="0">
                <a:lnSpc>
                  <a:spcPts val="3120"/>
                </a:lnSpc>
                <a:spcBef>
                  <a:spcPct val="0"/>
                </a:spcBef>
              </a:pPr>
            </a:p>
          </p:txBody>
        </p:sp>
      </p:grpSp>
      <p:grpSp>
        <p:nvGrpSpPr>
          <p:cNvPr name="Group 11" id="11"/>
          <p:cNvGrpSpPr/>
          <p:nvPr/>
        </p:nvGrpSpPr>
        <p:grpSpPr>
          <a:xfrm rot="0">
            <a:off x="11770251" y="3764449"/>
            <a:ext cx="4717524" cy="4960451"/>
            <a:chOff x="0" y="0"/>
            <a:chExt cx="1242476" cy="1306456"/>
          </a:xfrm>
        </p:grpSpPr>
        <p:sp>
          <p:nvSpPr>
            <p:cNvPr name="Freeform 12" id="12"/>
            <p:cNvSpPr/>
            <p:nvPr/>
          </p:nvSpPr>
          <p:spPr>
            <a:xfrm flipH="false" flipV="false" rot="0">
              <a:off x="0" y="0"/>
              <a:ext cx="1242476" cy="1306456"/>
            </a:xfrm>
            <a:custGeom>
              <a:avLst/>
              <a:gdLst/>
              <a:ahLst/>
              <a:cxnLst/>
              <a:rect r="r" b="b" t="t" l="l"/>
              <a:pathLst>
                <a:path h="1306456" w="1242476">
                  <a:moveTo>
                    <a:pt x="82055" y="0"/>
                  </a:moveTo>
                  <a:lnTo>
                    <a:pt x="1160421" y="0"/>
                  </a:lnTo>
                  <a:cubicBezTo>
                    <a:pt x="1182183" y="0"/>
                    <a:pt x="1203054" y="8645"/>
                    <a:pt x="1218442" y="24033"/>
                  </a:cubicBezTo>
                  <a:cubicBezTo>
                    <a:pt x="1233831" y="39422"/>
                    <a:pt x="1242476" y="60293"/>
                    <a:pt x="1242476" y="82055"/>
                  </a:cubicBezTo>
                  <a:lnTo>
                    <a:pt x="1242476" y="1224401"/>
                  </a:lnTo>
                  <a:cubicBezTo>
                    <a:pt x="1242476" y="1246164"/>
                    <a:pt x="1233831" y="1267035"/>
                    <a:pt x="1218442" y="1282423"/>
                  </a:cubicBezTo>
                  <a:cubicBezTo>
                    <a:pt x="1203054" y="1297811"/>
                    <a:pt x="1182183" y="1306456"/>
                    <a:pt x="1160421" y="1306456"/>
                  </a:cubicBezTo>
                  <a:lnTo>
                    <a:pt x="82055" y="1306456"/>
                  </a:lnTo>
                  <a:cubicBezTo>
                    <a:pt x="60293" y="1306456"/>
                    <a:pt x="39422" y="1297811"/>
                    <a:pt x="24033" y="1282423"/>
                  </a:cubicBezTo>
                  <a:cubicBezTo>
                    <a:pt x="8645" y="1267035"/>
                    <a:pt x="0" y="1246164"/>
                    <a:pt x="0" y="1224401"/>
                  </a:cubicBezTo>
                  <a:lnTo>
                    <a:pt x="0" y="82055"/>
                  </a:lnTo>
                  <a:cubicBezTo>
                    <a:pt x="0" y="60293"/>
                    <a:pt x="8645" y="39422"/>
                    <a:pt x="24033" y="24033"/>
                  </a:cubicBezTo>
                  <a:cubicBezTo>
                    <a:pt x="39422" y="8645"/>
                    <a:pt x="60293" y="0"/>
                    <a:pt x="82055" y="0"/>
                  </a:cubicBezTo>
                  <a:close/>
                </a:path>
              </a:pathLst>
            </a:custGeom>
            <a:solidFill>
              <a:srgbClr val="000000">
                <a:alpha val="0"/>
              </a:srgbClr>
            </a:solidFill>
            <a:ln w="38100" cap="rnd">
              <a:solidFill>
                <a:srgbClr val="000000"/>
              </a:solidFill>
              <a:prstDash val="solid"/>
              <a:round/>
            </a:ln>
          </p:spPr>
        </p:sp>
        <p:sp>
          <p:nvSpPr>
            <p:cNvPr name="TextBox 13" id="13"/>
            <p:cNvSpPr txBox="true"/>
            <p:nvPr/>
          </p:nvSpPr>
          <p:spPr>
            <a:xfrm>
              <a:off x="0" y="-66675"/>
              <a:ext cx="1242476" cy="1373131"/>
            </a:xfrm>
            <a:prstGeom prst="rect">
              <a:avLst/>
            </a:prstGeom>
          </p:spPr>
          <p:txBody>
            <a:bodyPr anchor="ctr" rtlCol="false" tIns="127000" lIns="127000" bIns="127000" rIns="127000"/>
            <a:lstStyle/>
            <a:p>
              <a:pPr algn="ctr" marL="0" indent="0" lvl="0">
                <a:lnSpc>
                  <a:spcPts val="3120"/>
                </a:lnSpc>
                <a:spcBef>
                  <a:spcPct val="0"/>
                </a:spcBef>
              </a:pPr>
            </a:p>
          </p:txBody>
        </p:sp>
      </p:grpSp>
      <p:sp>
        <p:nvSpPr>
          <p:cNvPr name="TextBox 14" id="14"/>
          <p:cNvSpPr txBox="true"/>
          <p:nvPr/>
        </p:nvSpPr>
        <p:spPr>
          <a:xfrm rot="0">
            <a:off x="2105025" y="1504950"/>
            <a:ext cx="14077950" cy="1695450"/>
          </a:xfrm>
          <a:prstGeom prst="rect">
            <a:avLst/>
          </a:prstGeom>
        </p:spPr>
        <p:txBody>
          <a:bodyPr anchor="t" rtlCol="false" tIns="0" lIns="0" bIns="0" rIns="0">
            <a:spAutoFit/>
          </a:bodyPr>
          <a:lstStyle/>
          <a:p>
            <a:pPr algn="ctr" marL="0" indent="0" lvl="0">
              <a:lnSpc>
                <a:spcPts val="6480"/>
              </a:lnSpc>
            </a:pPr>
            <a:r>
              <a:rPr lang="en-US" b="true" sz="5400" spc="-135">
                <a:solidFill>
                  <a:srgbClr val="FFFFFF"/>
                </a:solidFill>
                <a:latin typeface="Gatwick Ultra-Bold"/>
                <a:ea typeface="Gatwick Ultra-Bold"/>
                <a:cs typeface="Gatwick Ultra-Bold"/>
                <a:sym typeface="Gatwick Ultra-Bold"/>
              </a:rPr>
              <a:t>Các yêu cầu phi chức năng cho MedCare</a:t>
            </a:r>
          </a:p>
        </p:txBody>
      </p:sp>
      <p:grpSp>
        <p:nvGrpSpPr>
          <p:cNvPr name="Group 15" id="15"/>
          <p:cNvGrpSpPr/>
          <p:nvPr/>
        </p:nvGrpSpPr>
        <p:grpSpPr>
          <a:xfrm rot="0">
            <a:off x="2178450" y="4248150"/>
            <a:ext cx="3961075" cy="3400398"/>
            <a:chOff x="0" y="0"/>
            <a:chExt cx="5281434" cy="4533864"/>
          </a:xfrm>
        </p:grpSpPr>
        <p:sp>
          <p:nvSpPr>
            <p:cNvPr name="TextBox 16" id="16"/>
            <p:cNvSpPr txBox="true"/>
            <p:nvPr/>
          </p:nvSpPr>
          <p:spPr>
            <a:xfrm rot="0">
              <a:off x="0" y="622264"/>
              <a:ext cx="5281434" cy="3911600"/>
            </a:xfrm>
            <a:prstGeom prst="rect">
              <a:avLst/>
            </a:prstGeom>
          </p:spPr>
          <p:txBody>
            <a:bodyPr anchor="t" rtlCol="false" tIns="0" lIns="0" bIns="0" rIns="0">
              <a:spAutoFit/>
            </a:bodyPr>
            <a:lstStyle/>
            <a:p>
              <a:pPr algn="ctr" marL="0" indent="0" lvl="0">
                <a:lnSpc>
                  <a:spcPts val="3899"/>
                </a:lnSpc>
              </a:pPr>
              <a:r>
                <a:rPr lang="en-US" sz="2999">
                  <a:solidFill>
                    <a:srgbClr val="F0F4F8"/>
                  </a:solidFill>
                  <a:latin typeface="Codec Pro"/>
                  <a:ea typeface="Codec Pro"/>
                  <a:cs typeface="Codec Pro"/>
                  <a:sym typeface="Codec Pro"/>
                </a:rPr>
                <a:t>Hệ thống MedCare yêu cầu hiệu năng API dưới 500ms để đảm bảo trải nghiệm người dùng mượt mà và nhanh chóng.</a:t>
              </a:r>
            </a:p>
          </p:txBody>
        </p:sp>
        <p:sp>
          <p:nvSpPr>
            <p:cNvPr name="TextBox 17" id="17"/>
            <p:cNvSpPr txBox="true"/>
            <p:nvPr/>
          </p:nvSpPr>
          <p:spPr>
            <a:xfrm rot="0">
              <a:off x="0" y="-76200"/>
              <a:ext cx="5281434" cy="673100"/>
            </a:xfrm>
            <a:prstGeom prst="rect">
              <a:avLst/>
            </a:prstGeom>
          </p:spPr>
          <p:txBody>
            <a:bodyPr anchor="t" rtlCol="false" tIns="0" lIns="0" bIns="0" rIns="0">
              <a:spAutoFit/>
            </a:bodyPr>
            <a:lstStyle/>
            <a:p>
              <a:pPr algn="ctr" marL="0" indent="0" lvl="0">
                <a:lnSpc>
                  <a:spcPts val="3899"/>
                </a:lnSpc>
              </a:pPr>
              <a:r>
                <a:rPr lang="en-US" b="true" sz="2999">
                  <a:solidFill>
                    <a:srgbClr val="FFFFFF"/>
                  </a:solidFill>
                  <a:latin typeface="Codec Pro Ultra-Bold"/>
                  <a:ea typeface="Codec Pro Ultra-Bold"/>
                  <a:cs typeface="Codec Pro Ultra-Bold"/>
                  <a:sym typeface="Codec Pro Ultra-Bold"/>
                </a:rPr>
                <a:t>Hiệu năng API</a:t>
              </a:r>
            </a:p>
          </p:txBody>
        </p:sp>
      </p:grpSp>
      <p:grpSp>
        <p:nvGrpSpPr>
          <p:cNvPr name="Group 18" id="18"/>
          <p:cNvGrpSpPr/>
          <p:nvPr/>
        </p:nvGrpSpPr>
        <p:grpSpPr>
          <a:xfrm rot="0">
            <a:off x="7163462" y="4248150"/>
            <a:ext cx="3961075" cy="3962400"/>
            <a:chOff x="0" y="0"/>
            <a:chExt cx="5281434" cy="5283200"/>
          </a:xfrm>
        </p:grpSpPr>
        <p:sp>
          <p:nvSpPr>
            <p:cNvPr name="TextBox 19" id="19"/>
            <p:cNvSpPr txBox="true"/>
            <p:nvPr/>
          </p:nvSpPr>
          <p:spPr>
            <a:xfrm rot="0">
              <a:off x="0" y="625475"/>
              <a:ext cx="5281434" cy="4657725"/>
            </a:xfrm>
            <a:prstGeom prst="rect">
              <a:avLst/>
            </a:prstGeom>
          </p:spPr>
          <p:txBody>
            <a:bodyPr anchor="t" rtlCol="false" tIns="0" lIns="0" bIns="0" rIns="0">
              <a:spAutoFit/>
            </a:bodyPr>
            <a:lstStyle/>
            <a:p>
              <a:pPr algn="ctr" marL="0" indent="0" lvl="0">
                <a:lnSpc>
                  <a:spcPts val="3900"/>
                </a:lnSpc>
              </a:pPr>
              <a:r>
                <a:rPr lang="en-US" sz="3000">
                  <a:solidFill>
                    <a:srgbClr val="F0F4F8"/>
                  </a:solidFill>
                  <a:latin typeface="Codec Pro"/>
                  <a:ea typeface="Codec Pro"/>
                  <a:cs typeface="Codec Pro"/>
                  <a:sym typeface="Codec Pro"/>
                </a:rPr>
                <a:t>Toàn bộ dữ liệu người dùng sẽ được mã hóa thông qua bảo mật HTTPS, bảo vệ thông tin nhạy cảm trong quá trình giao dịch.</a:t>
              </a:r>
            </a:p>
          </p:txBody>
        </p:sp>
        <p:sp>
          <p:nvSpPr>
            <p:cNvPr name="TextBox 20" id="20"/>
            <p:cNvSpPr txBox="true"/>
            <p:nvPr/>
          </p:nvSpPr>
          <p:spPr>
            <a:xfrm rot="0">
              <a:off x="0" y="-85725"/>
              <a:ext cx="5281434" cy="695325"/>
            </a:xfrm>
            <a:prstGeom prst="rect">
              <a:avLst/>
            </a:prstGeom>
          </p:spPr>
          <p:txBody>
            <a:bodyPr anchor="t" rtlCol="false" tIns="0" lIns="0" bIns="0" rIns="0">
              <a:spAutoFit/>
            </a:bodyPr>
            <a:lstStyle/>
            <a:p>
              <a:pPr algn="ctr" marL="0" indent="0" lvl="0">
                <a:lnSpc>
                  <a:spcPts val="3900"/>
                </a:lnSpc>
              </a:pPr>
              <a:r>
                <a:rPr lang="en-US" b="true" sz="3000">
                  <a:solidFill>
                    <a:srgbClr val="FFFFFF"/>
                  </a:solidFill>
                  <a:latin typeface="Codec Pro Ultra-Bold"/>
                  <a:ea typeface="Codec Pro Ultra-Bold"/>
                  <a:cs typeface="Codec Pro Ultra-Bold"/>
                  <a:sym typeface="Codec Pro Ultra-Bold"/>
                </a:rPr>
                <a:t>Bảo mật HTTPS</a:t>
              </a:r>
            </a:p>
          </p:txBody>
        </p:sp>
      </p:grpSp>
      <p:grpSp>
        <p:nvGrpSpPr>
          <p:cNvPr name="Group 21" id="21"/>
          <p:cNvGrpSpPr/>
          <p:nvPr/>
        </p:nvGrpSpPr>
        <p:grpSpPr>
          <a:xfrm rot="0">
            <a:off x="12148475" y="4248150"/>
            <a:ext cx="3961075" cy="3962400"/>
            <a:chOff x="0" y="0"/>
            <a:chExt cx="5281434" cy="5283200"/>
          </a:xfrm>
        </p:grpSpPr>
        <p:sp>
          <p:nvSpPr>
            <p:cNvPr name="TextBox 22" id="22"/>
            <p:cNvSpPr txBox="true"/>
            <p:nvPr/>
          </p:nvSpPr>
          <p:spPr>
            <a:xfrm rot="0">
              <a:off x="0" y="625475"/>
              <a:ext cx="5281434" cy="4657725"/>
            </a:xfrm>
            <a:prstGeom prst="rect">
              <a:avLst/>
            </a:prstGeom>
          </p:spPr>
          <p:txBody>
            <a:bodyPr anchor="t" rtlCol="false" tIns="0" lIns="0" bIns="0" rIns="0">
              <a:spAutoFit/>
            </a:bodyPr>
            <a:lstStyle/>
            <a:p>
              <a:pPr algn="ctr" marL="0" indent="0" lvl="0">
                <a:lnSpc>
                  <a:spcPts val="3900"/>
                </a:lnSpc>
              </a:pPr>
              <a:r>
                <a:rPr lang="en-US" sz="3000">
                  <a:solidFill>
                    <a:srgbClr val="F0F4F8"/>
                  </a:solidFill>
                  <a:latin typeface="Codec Pro"/>
                  <a:ea typeface="Codec Pro"/>
                  <a:cs typeface="Codec Pro"/>
                  <a:sym typeface="Codec Pro"/>
                </a:rPr>
                <a:t>Giao diện người dùng cần trực quan và dễ sử dụng, giúp người dùng tiếp cận các tính năng một cách nhanh chóng và thuận tiện.</a:t>
              </a:r>
            </a:p>
          </p:txBody>
        </p:sp>
        <p:sp>
          <p:nvSpPr>
            <p:cNvPr name="TextBox 23" id="23"/>
            <p:cNvSpPr txBox="true"/>
            <p:nvPr/>
          </p:nvSpPr>
          <p:spPr>
            <a:xfrm rot="0">
              <a:off x="0" y="-85725"/>
              <a:ext cx="5281434" cy="695325"/>
            </a:xfrm>
            <a:prstGeom prst="rect">
              <a:avLst/>
            </a:prstGeom>
          </p:spPr>
          <p:txBody>
            <a:bodyPr anchor="t" rtlCol="false" tIns="0" lIns="0" bIns="0" rIns="0">
              <a:spAutoFit/>
            </a:bodyPr>
            <a:lstStyle/>
            <a:p>
              <a:pPr algn="ctr" marL="0" indent="0" lvl="0">
                <a:lnSpc>
                  <a:spcPts val="3900"/>
                </a:lnSpc>
              </a:pPr>
              <a:r>
                <a:rPr lang="en-US" b="true" sz="3000">
                  <a:solidFill>
                    <a:srgbClr val="FFFFFF"/>
                  </a:solidFill>
                  <a:latin typeface="Codec Pro Ultra-Bold"/>
                  <a:ea typeface="Codec Pro Ultra-Bold"/>
                  <a:cs typeface="Codec Pro Ultra-Bold"/>
                  <a:sym typeface="Codec Pro Ultra-Bold"/>
                </a:rPr>
                <a:t>UI/UX thân thiện</a:t>
              </a:r>
            </a:p>
          </p:txBody>
        </p:sp>
      </p:grpSp>
      <p:sp>
        <p:nvSpPr>
          <p:cNvPr name="Freeform 24" id="24"/>
          <p:cNvSpPr/>
          <p:nvPr/>
        </p:nvSpPr>
        <p:spPr>
          <a:xfrm flipH="false" flipV="false" rot="0">
            <a:off x="15528289" y="7477794"/>
            <a:ext cx="1731011" cy="1896526"/>
          </a:xfrm>
          <a:custGeom>
            <a:avLst/>
            <a:gdLst/>
            <a:ahLst/>
            <a:cxnLst/>
            <a:rect r="r" b="b" t="t" l="l"/>
            <a:pathLst>
              <a:path h="1896526" w="1731011">
                <a:moveTo>
                  <a:pt x="0" y="0"/>
                </a:moveTo>
                <a:lnTo>
                  <a:pt x="1731011" y="0"/>
                </a:lnTo>
                <a:lnTo>
                  <a:pt x="1731011" y="1896526"/>
                </a:lnTo>
                <a:lnTo>
                  <a:pt x="0" y="18965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758035">
            <a:off x="401464" y="182826"/>
            <a:ext cx="1883342" cy="1911141"/>
          </a:xfrm>
          <a:custGeom>
            <a:avLst/>
            <a:gdLst/>
            <a:ahLst/>
            <a:cxnLst/>
            <a:rect r="r" b="b" t="t" l="l"/>
            <a:pathLst>
              <a:path h="1911141" w="1883342">
                <a:moveTo>
                  <a:pt x="0" y="0"/>
                </a:moveTo>
                <a:lnTo>
                  <a:pt x="1883342" y="0"/>
                </a:lnTo>
                <a:lnTo>
                  <a:pt x="1883342" y="1911141"/>
                </a:lnTo>
                <a:lnTo>
                  <a:pt x="0" y="19111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7ACC"/>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003366"/>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FFFFFF"/>
            </a:solidFill>
          </p:spPr>
        </p:sp>
      </p:grpSp>
      <p:sp>
        <p:nvSpPr>
          <p:cNvPr name="TextBox 5" id="5"/>
          <p:cNvSpPr txBox="true"/>
          <p:nvPr/>
        </p:nvSpPr>
        <p:spPr>
          <a:xfrm rot="0">
            <a:off x="1315284" y="4676775"/>
            <a:ext cx="6866135" cy="876300"/>
          </a:xfrm>
          <a:prstGeom prst="rect">
            <a:avLst/>
          </a:prstGeom>
        </p:spPr>
        <p:txBody>
          <a:bodyPr anchor="t" rtlCol="false" tIns="0" lIns="0" bIns="0" rIns="0">
            <a:spAutoFit/>
          </a:bodyPr>
          <a:lstStyle/>
          <a:p>
            <a:pPr algn="ctr" marL="0" indent="0" lvl="0">
              <a:lnSpc>
                <a:spcPts val="6480"/>
              </a:lnSpc>
            </a:pPr>
            <a:r>
              <a:rPr lang="en-US" b="true" sz="5400" spc="-135">
                <a:solidFill>
                  <a:srgbClr val="FFFFFF"/>
                </a:solidFill>
                <a:latin typeface="Gatwick Ultra-Bold"/>
                <a:ea typeface="Gatwick Ultra-Bold"/>
                <a:cs typeface="Gatwick Ultra-Bold"/>
                <a:sym typeface="Gatwick Ultra-Bold"/>
              </a:rPr>
              <a:t>Mô hình Thiết kế</a:t>
            </a:r>
          </a:p>
        </p:txBody>
      </p:sp>
      <p:grpSp>
        <p:nvGrpSpPr>
          <p:cNvPr name="Group 6" id="6"/>
          <p:cNvGrpSpPr/>
          <p:nvPr/>
        </p:nvGrpSpPr>
        <p:grpSpPr>
          <a:xfrm rot="0">
            <a:off x="8394064" y="1562100"/>
            <a:ext cx="7496175" cy="7162800"/>
            <a:chOff x="0" y="0"/>
            <a:chExt cx="1055195" cy="1008268"/>
          </a:xfrm>
        </p:grpSpPr>
        <p:sp>
          <p:nvSpPr>
            <p:cNvPr name="Freeform 7" id="7"/>
            <p:cNvSpPr/>
            <p:nvPr/>
          </p:nvSpPr>
          <p:spPr>
            <a:xfrm flipH="false" flipV="false" rot="0">
              <a:off x="0" y="0"/>
              <a:ext cx="1055195" cy="1008268"/>
            </a:xfrm>
            <a:custGeom>
              <a:avLst/>
              <a:gdLst/>
              <a:ahLst/>
              <a:cxnLst/>
              <a:rect r="r" b="b" t="t" l="l"/>
              <a:pathLst>
                <a:path h="1008268" w="1055195">
                  <a:moveTo>
                    <a:pt x="36147" y="0"/>
                  </a:moveTo>
                  <a:lnTo>
                    <a:pt x="1019048" y="0"/>
                  </a:lnTo>
                  <a:cubicBezTo>
                    <a:pt x="1028635" y="0"/>
                    <a:pt x="1037829" y="3808"/>
                    <a:pt x="1044608" y="10587"/>
                  </a:cubicBezTo>
                  <a:cubicBezTo>
                    <a:pt x="1051387" y="17366"/>
                    <a:pt x="1055195" y="26561"/>
                    <a:pt x="1055195" y="36147"/>
                  </a:cubicBezTo>
                  <a:lnTo>
                    <a:pt x="1055195" y="972121"/>
                  </a:lnTo>
                  <a:cubicBezTo>
                    <a:pt x="1055195" y="992084"/>
                    <a:pt x="1039012" y="1008268"/>
                    <a:pt x="1019048" y="1008268"/>
                  </a:cubicBezTo>
                  <a:lnTo>
                    <a:pt x="36147" y="1008268"/>
                  </a:lnTo>
                  <a:cubicBezTo>
                    <a:pt x="16184" y="1008268"/>
                    <a:pt x="0" y="992084"/>
                    <a:pt x="0" y="972121"/>
                  </a:cubicBezTo>
                  <a:lnTo>
                    <a:pt x="0" y="36147"/>
                  </a:lnTo>
                  <a:cubicBezTo>
                    <a:pt x="0" y="16184"/>
                    <a:pt x="16184" y="0"/>
                    <a:pt x="36147" y="0"/>
                  </a:cubicBezTo>
                  <a:close/>
                </a:path>
              </a:pathLst>
            </a:custGeom>
            <a:blipFill>
              <a:blip r:embed="rId2"/>
              <a:stretch>
                <a:fillRect l="-93" t="0" r="-93" b="0"/>
              </a:stretch>
            </a:blipFill>
            <a:ln w="38100" cap="rnd">
              <a:solidFill>
                <a:srgbClr val="000000"/>
              </a:solidFill>
              <a:prstDash val="solid"/>
              <a:round/>
            </a:ln>
          </p:spPr>
        </p:sp>
      </p:grpSp>
      <p:sp>
        <p:nvSpPr>
          <p:cNvPr name="Freeform 8" id="8"/>
          <p:cNvSpPr/>
          <p:nvPr/>
        </p:nvSpPr>
        <p:spPr>
          <a:xfrm flipH="false" flipV="false" rot="-758035">
            <a:off x="401464" y="182826"/>
            <a:ext cx="1883342" cy="1911141"/>
          </a:xfrm>
          <a:custGeom>
            <a:avLst/>
            <a:gdLst/>
            <a:ahLst/>
            <a:cxnLst/>
            <a:rect r="r" b="b" t="t" l="l"/>
            <a:pathLst>
              <a:path h="1911141" w="1883342">
                <a:moveTo>
                  <a:pt x="0" y="0"/>
                </a:moveTo>
                <a:lnTo>
                  <a:pt x="1883342" y="0"/>
                </a:lnTo>
                <a:lnTo>
                  <a:pt x="1883342" y="1911141"/>
                </a:lnTo>
                <a:lnTo>
                  <a:pt x="0" y="1911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5775939" y="7599899"/>
            <a:ext cx="1731011" cy="1896526"/>
          </a:xfrm>
          <a:custGeom>
            <a:avLst/>
            <a:gdLst/>
            <a:ahLst/>
            <a:cxnLst/>
            <a:rect r="r" b="b" t="t" l="l"/>
            <a:pathLst>
              <a:path h="1896526" w="1731011">
                <a:moveTo>
                  <a:pt x="0" y="0"/>
                </a:moveTo>
                <a:lnTo>
                  <a:pt x="1731011" y="0"/>
                </a:lnTo>
                <a:lnTo>
                  <a:pt x="1731011" y="1896526"/>
                </a:lnTo>
                <a:lnTo>
                  <a:pt x="0" y="18965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5B96"/>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003366"/>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FFFFFF"/>
            </a:solidFill>
          </p:spPr>
        </p:sp>
      </p:grpSp>
      <p:sp>
        <p:nvSpPr>
          <p:cNvPr name="Freeform 5" id="5"/>
          <p:cNvSpPr/>
          <p:nvPr/>
        </p:nvSpPr>
        <p:spPr>
          <a:xfrm flipH="false" flipV="false" rot="0">
            <a:off x="1028700" y="1028700"/>
            <a:ext cx="6967571" cy="7341821"/>
          </a:xfrm>
          <a:custGeom>
            <a:avLst/>
            <a:gdLst/>
            <a:ahLst/>
            <a:cxnLst/>
            <a:rect r="r" b="b" t="t" l="l"/>
            <a:pathLst>
              <a:path h="7341821" w="6967571">
                <a:moveTo>
                  <a:pt x="0" y="0"/>
                </a:moveTo>
                <a:lnTo>
                  <a:pt x="6967571" y="0"/>
                </a:lnTo>
                <a:lnTo>
                  <a:pt x="6967571" y="7341821"/>
                </a:lnTo>
                <a:lnTo>
                  <a:pt x="0" y="7341821"/>
                </a:lnTo>
                <a:lnTo>
                  <a:pt x="0" y="0"/>
                </a:lnTo>
                <a:close/>
              </a:path>
            </a:pathLst>
          </a:custGeom>
          <a:blipFill>
            <a:blip r:embed="rId2"/>
            <a:stretch>
              <a:fillRect l="0" t="-3252" r="0" b="-1467"/>
            </a:stretch>
          </a:blipFill>
        </p:spPr>
      </p:sp>
      <p:sp>
        <p:nvSpPr>
          <p:cNvPr name="Freeform 6" id="6"/>
          <p:cNvSpPr/>
          <p:nvPr/>
        </p:nvSpPr>
        <p:spPr>
          <a:xfrm flipH="false" flipV="false" rot="0">
            <a:off x="8450326" y="1028700"/>
            <a:ext cx="8808974" cy="5908693"/>
          </a:xfrm>
          <a:custGeom>
            <a:avLst/>
            <a:gdLst/>
            <a:ahLst/>
            <a:cxnLst/>
            <a:rect r="r" b="b" t="t" l="l"/>
            <a:pathLst>
              <a:path h="5908693" w="8808974">
                <a:moveTo>
                  <a:pt x="0" y="0"/>
                </a:moveTo>
                <a:lnTo>
                  <a:pt x="8808974" y="0"/>
                </a:lnTo>
                <a:lnTo>
                  <a:pt x="8808974" y="5908693"/>
                </a:lnTo>
                <a:lnTo>
                  <a:pt x="0" y="5908693"/>
                </a:lnTo>
                <a:lnTo>
                  <a:pt x="0" y="0"/>
                </a:lnTo>
                <a:close/>
              </a:path>
            </a:pathLst>
          </a:custGeom>
          <a:blipFill>
            <a:blip r:embed="rId3"/>
            <a:stretch>
              <a:fillRect l="0" t="0" r="0" b="-1426"/>
            </a:stretch>
          </a:blipFill>
        </p:spPr>
      </p:sp>
      <p:sp>
        <p:nvSpPr>
          <p:cNvPr name="TextBox 7" id="7"/>
          <p:cNvSpPr txBox="true"/>
          <p:nvPr/>
        </p:nvSpPr>
        <p:spPr>
          <a:xfrm rot="0">
            <a:off x="10690388" y="8547708"/>
            <a:ext cx="4984600" cy="426720"/>
          </a:xfrm>
          <a:prstGeom prst="rect">
            <a:avLst/>
          </a:prstGeom>
        </p:spPr>
        <p:txBody>
          <a:bodyPr anchor="t" rtlCol="false" tIns="0" lIns="0" bIns="0" rIns="0">
            <a:spAutoFit/>
          </a:bodyPr>
          <a:lstStyle/>
          <a:p>
            <a:pPr algn="l" marL="0" indent="0" lvl="0">
              <a:lnSpc>
                <a:spcPts val="3120"/>
              </a:lnSpc>
              <a:spcBef>
                <a:spcPct val="0"/>
              </a:spcBef>
            </a:pPr>
            <a:r>
              <a:rPr lang="en-US" sz="2400">
                <a:solidFill>
                  <a:srgbClr val="F0F4F8"/>
                </a:solidFill>
                <a:latin typeface="Codec Pro"/>
                <a:ea typeface="Codec Pro"/>
                <a:cs typeface="Codec Pro"/>
                <a:sym typeface="Codec Pro"/>
              </a:rPr>
              <a:t>Mô hình thực thể kết hợp ERD</a:t>
            </a:r>
          </a:p>
        </p:txBody>
      </p:sp>
      <p:sp>
        <p:nvSpPr>
          <p:cNvPr name="TextBox 8" id="8"/>
          <p:cNvSpPr txBox="true"/>
          <p:nvPr/>
        </p:nvSpPr>
        <p:spPr>
          <a:xfrm rot="0">
            <a:off x="1447800" y="8547708"/>
            <a:ext cx="5885513" cy="426720"/>
          </a:xfrm>
          <a:prstGeom prst="rect">
            <a:avLst/>
          </a:prstGeom>
        </p:spPr>
        <p:txBody>
          <a:bodyPr anchor="t" rtlCol="false" tIns="0" lIns="0" bIns="0" rIns="0">
            <a:spAutoFit/>
          </a:bodyPr>
          <a:lstStyle/>
          <a:p>
            <a:pPr algn="l" marL="0" indent="0" lvl="0">
              <a:lnSpc>
                <a:spcPts val="3120"/>
              </a:lnSpc>
              <a:spcBef>
                <a:spcPct val="0"/>
              </a:spcBef>
            </a:pPr>
            <a:r>
              <a:rPr lang="en-US" sz="2400">
                <a:solidFill>
                  <a:srgbClr val="F0F4F8"/>
                </a:solidFill>
                <a:latin typeface="Codec Pro"/>
                <a:ea typeface="Codec Pro"/>
                <a:cs typeface="Codec Pro"/>
                <a:sym typeface="Codec Pro"/>
              </a:rPr>
              <a:t>Mô hình Usecase Tổng quát hệ thống</a:t>
            </a:r>
          </a:p>
        </p:txBody>
      </p:sp>
      <p:sp>
        <p:nvSpPr>
          <p:cNvPr name="Freeform 9" id="9"/>
          <p:cNvSpPr/>
          <p:nvPr/>
        </p:nvSpPr>
        <p:spPr>
          <a:xfrm flipH="false" flipV="false" rot="0">
            <a:off x="15345168" y="7277163"/>
            <a:ext cx="1914132" cy="2097157"/>
          </a:xfrm>
          <a:custGeom>
            <a:avLst/>
            <a:gdLst/>
            <a:ahLst/>
            <a:cxnLst/>
            <a:rect r="r" b="b" t="t" l="l"/>
            <a:pathLst>
              <a:path h="2097157" w="1914132">
                <a:moveTo>
                  <a:pt x="0" y="0"/>
                </a:moveTo>
                <a:lnTo>
                  <a:pt x="1914132" y="0"/>
                </a:lnTo>
                <a:lnTo>
                  <a:pt x="1914132" y="2097157"/>
                </a:lnTo>
                <a:lnTo>
                  <a:pt x="0" y="2097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description>Bài thuyết trình - MedCare: Ứng dụng Chăm sóc Sức khỏe Toàn diện</dc:description>
  <dc:identifier>DAG2qm99FrA</dc:identifier>
  <dcterms:modified xsi:type="dcterms:W3CDTF">2011-08-01T06:04:30Z</dcterms:modified>
  <cp:revision>1</cp:revision>
  <dc:title>Bài thuyết trình - MedCare: Ứng dụng Chăm sóc Sức khỏe Toàn diện</dc:title>
</cp:coreProperties>
</file>